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Old Standard TT" panose="020B0604020202020204" charset="0"/>
      <p:regular r:id="rId41"/>
      <p:bold r:id="rId42"/>
      <p:italic r:id="rId43"/>
    </p:embeddedFont>
    <p:embeddedFont>
      <p:font typeface="Roboto" panose="02000000000000000000" pitchFamily="2" charset="0"/>
      <p:regular r:id="rId44"/>
      <p:bold r:id="rId45"/>
      <p:italic r:id="rId46"/>
      <p:boldItalic r:id="rId47"/>
    </p:embeddedFont>
    <p:embeddedFont>
      <p:font typeface="Trebuchet MS" panose="020B0603020202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
      <p:font typeface="Wingdings 3" panose="05040102010807070707" pitchFamily="18" charset="2"/>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USG9/YL17nBDFnN7E1YchYrsA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9" name="Google Shape;969;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2" name="Google Shape;982;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7" name="Google Shape;997;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1" name="Google Shape;10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3" name="Google Shape;8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157142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40153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832544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2874950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40905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864619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9621117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4892688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tx">
  <p:cSld name="1_Title and content">
    <p:spTree>
      <p:nvGrpSpPr>
        <p:cNvPr id="1" name="Shape 724"/>
        <p:cNvGrpSpPr/>
        <p:nvPr/>
      </p:nvGrpSpPr>
      <p:grpSpPr>
        <a:xfrm>
          <a:off x="0" y="0"/>
          <a:ext cx="0" cy="0"/>
          <a:chOff x="0" y="0"/>
          <a:chExt cx="0" cy="0"/>
        </a:xfrm>
      </p:grpSpPr>
      <p:sp>
        <p:nvSpPr>
          <p:cNvPr id="725" name="Google Shape;725;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26" name="Google Shape;726;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27" name="Google Shape;727;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972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033869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954895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627589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822745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2604241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287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667672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7/7/2023</a:t>
            </a:fld>
            <a:endParaRPr lang="en-US" dirty="0"/>
          </a:p>
        </p:txBody>
      </p:sp>
    </p:spTree>
    <p:extLst>
      <p:ext uri="{BB962C8B-B14F-4D97-AF65-F5344CB8AC3E}">
        <p14:creationId xmlns:p14="http://schemas.microsoft.com/office/powerpoint/2010/main" val="2080120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7/7/2023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74618329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idx="1"/>
          </p:nvPr>
        </p:nvSpPr>
        <p:spPr>
          <a:xfrm>
            <a:off x="185580" y="613694"/>
            <a:ext cx="8520430" cy="164404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endParaRPr dirty="0"/>
          </a:p>
          <a:p>
            <a:pPr marL="457200" lvl="0" indent="-342900" algn="just" rtl="0">
              <a:lnSpc>
                <a:spcPct val="115000"/>
              </a:lnSpc>
              <a:spcBef>
                <a:spcPts val="0"/>
              </a:spcBef>
              <a:spcAft>
                <a:spcPts val="0"/>
              </a:spcAft>
              <a:buSzPts val="1800"/>
              <a:buChar char="●"/>
            </a:pPr>
            <a:r>
              <a:rPr lang="en-US" sz="4000" b="1" i="0" dirty="0">
                <a:solidFill>
                  <a:srgbClr val="004B53"/>
                </a:solidFill>
                <a:latin typeface="Arial"/>
                <a:ea typeface="Arial"/>
                <a:cs typeface="Arial"/>
                <a:sym typeface="Arial"/>
              </a:rPr>
              <a:t>Play Store App Review Analysis</a:t>
            </a:r>
            <a:endParaRPr dirty="0"/>
          </a:p>
        </p:txBody>
      </p:sp>
      <p:pic>
        <p:nvPicPr>
          <p:cNvPr id="781" name="Google Shape;781;p268"/>
          <p:cNvPicPr preferRelativeResize="0"/>
          <p:nvPr/>
        </p:nvPicPr>
        <p:blipFill rotWithShape="1">
          <a:blip r:embed="rId3">
            <a:alphaModFix/>
          </a:blip>
          <a:srcRect/>
          <a:stretch/>
        </p:blipFill>
        <p:spPr>
          <a:xfrm>
            <a:off x="437990" y="2441188"/>
            <a:ext cx="2908264" cy="2446491"/>
          </a:xfrm>
          <a:prstGeom prst="rect">
            <a:avLst/>
          </a:prstGeom>
          <a:noFill/>
          <a:ln w="9525" cap="flat" cmpd="sng">
            <a:solidFill>
              <a:schemeClr val="lt2"/>
            </a:solidFill>
            <a:prstDash val="solid"/>
            <a:round/>
            <a:headEnd type="none" w="sm" len="sm"/>
            <a:tailEnd type="none" w="sm" len="sm"/>
          </a:ln>
        </p:spPr>
      </p:pic>
      <p:sp>
        <p:nvSpPr>
          <p:cNvPr id="782" name="Google Shape;782;p268"/>
          <p:cNvSpPr txBox="1"/>
          <p:nvPr/>
        </p:nvSpPr>
        <p:spPr>
          <a:xfrm>
            <a:off x="2633140" y="2395170"/>
            <a:ext cx="3625310" cy="56682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124F5B"/>
                </a:solidFill>
                <a:latin typeface="Verdana"/>
                <a:ea typeface="Verdana"/>
                <a:cs typeface="Verdana"/>
                <a:sym typeface="Verdana"/>
              </a:rPr>
              <a:t>By</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None/>
            </a:pPr>
            <a:r>
              <a:rPr lang="en-US" sz="1800" b="1" i="0" u="none" strike="noStrike" cap="none" dirty="0">
                <a:solidFill>
                  <a:srgbClr val="CC0000"/>
                </a:solidFill>
                <a:latin typeface="Verdana"/>
                <a:ea typeface="Verdana"/>
                <a:cs typeface="Verdana"/>
                <a:sym typeface="Verdana"/>
              </a:rPr>
              <a:t>Agniv Paul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Google Shape;879;p275"/>
          <p:cNvSpPr txBox="1"/>
          <p:nvPr/>
        </p:nvSpPr>
        <p:spPr>
          <a:xfrm>
            <a:off x="710293" y="112666"/>
            <a:ext cx="8117959" cy="387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Arial"/>
                <a:ea typeface="Arial"/>
                <a:cs typeface="Arial"/>
                <a:sym typeface="Arial"/>
              </a:rPr>
              <a:t>Pairwise Plot- Ratings, Size, Installs, Reviews, Price </a:t>
            </a:r>
            <a:endParaRPr dirty="0"/>
          </a:p>
        </p:txBody>
      </p:sp>
      <p:sp>
        <p:nvSpPr>
          <p:cNvPr id="880" name="Google Shape;880;p275"/>
          <p:cNvSpPr/>
          <p:nvPr/>
        </p:nvSpPr>
        <p:spPr>
          <a:xfrm>
            <a:off x="315747" y="131293"/>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28" name="Picture 4">
            <a:extLst>
              <a:ext uri="{FF2B5EF4-FFF2-40B4-BE49-F238E27FC236}">
                <a16:creationId xmlns:a16="http://schemas.microsoft.com/office/drawing/2014/main" id="{D188CD15-9E6C-6C8F-0326-04280805F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79" y="637566"/>
            <a:ext cx="8515350" cy="4505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
          <p:cNvSpPr txBox="1">
            <a:spLocks noGrp="1"/>
          </p:cNvSpPr>
          <p:nvPr>
            <p:ph type="title"/>
          </p:nvPr>
        </p:nvSpPr>
        <p:spPr>
          <a:xfrm>
            <a:off x="1087457" y="257427"/>
            <a:ext cx="3924935" cy="3949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400" b="1">
                <a:solidFill>
                  <a:schemeClr val="dk1"/>
                </a:solidFill>
              </a:rPr>
              <a:t>Correlation Heatmap</a:t>
            </a:r>
            <a:endParaRPr sz="2400" b="1">
              <a:solidFill>
                <a:schemeClr val="dk1"/>
              </a:solidFill>
            </a:endParaRPr>
          </a:p>
        </p:txBody>
      </p:sp>
      <p:sp>
        <p:nvSpPr>
          <p:cNvPr id="886" name="Google Shape;886;p5"/>
          <p:cNvSpPr txBox="1"/>
          <p:nvPr/>
        </p:nvSpPr>
        <p:spPr>
          <a:xfrm>
            <a:off x="384724" y="1212396"/>
            <a:ext cx="3877310" cy="4150880"/>
          </a:xfrm>
          <a:prstGeom prst="rect">
            <a:avLst/>
          </a:prstGeom>
          <a:noFill/>
          <a:ln>
            <a:noFill/>
          </a:ln>
        </p:spPr>
        <p:txBody>
          <a:bodyPr spcFirstLastPara="1" wrap="square" lIns="0" tIns="12700" rIns="0" bIns="0" anchor="t" anchorCtr="0">
            <a:spAutoFit/>
          </a:bodyPr>
          <a:lstStyle/>
          <a:p>
            <a:pPr marL="297815" marR="5080" lvl="0" indent="-285750" rtl="0">
              <a:lnSpc>
                <a:spcPct val="114999"/>
              </a:lnSpc>
              <a:spcBef>
                <a:spcPts val="0"/>
              </a:spcBef>
              <a:spcAft>
                <a:spcPts val="0"/>
              </a:spcAft>
              <a:buFont typeface="Wingdings" panose="05000000000000000000" pitchFamily="2" charset="2"/>
              <a:buChar char="q"/>
            </a:pPr>
            <a:r>
              <a:rPr lang="en-US" sz="1800" b="0" i="0" u="none" strike="noStrike" cap="none" dirty="0">
                <a:solidFill>
                  <a:srgbClr val="124F5B"/>
                </a:solidFill>
                <a:latin typeface="Verdana"/>
                <a:ea typeface="Verdana"/>
                <a:cs typeface="Verdana"/>
                <a:sym typeface="Verdana"/>
              </a:rPr>
              <a:t>There is a strong </a:t>
            </a:r>
            <a:r>
              <a:rPr lang="en-US" sz="1800" b="1" i="0" u="none" strike="noStrike" cap="none" dirty="0">
                <a:solidFill>
                  <a:srgbClr val="124F5B"/>
                </a:solidFill>
                <a:latin typeface="Verdana"/>
                <a:ea typeface="Verdana"/>
                <a:cs typeface="Verdana"/>
                <a:sym typeface="Verdana"/>
              </a:rPr>
              <a:t>positive  </a:t>
            </a:r>
            <a:r>
              <a:rPr lang="en-US" sz="1800" b="0" i="0" u="none" strike="noStrike" cap="none" dirty="0">
                <a:solidFill>
                  <a:srgbClr val="124F5B"/>
                </a:solidFill>
                <a:latin typeface="Verdana"/>
                <a:ea typeface="Verdana"/>
                <a:cs typeface="Verdana"/>
                <a:sym typeface="Verdana"/>
              </a:rPr>
              <a:t>correlation between the  </a:t>
            </a:r>
            <a:r>
              <a:rPr lang="en-US" sz="1800" b="1" i="0" u="none" strike="noStrike" cap="none" dirty="0">
                <a:solidFill>
                  <a:srgbClr val="124F5B"/>
                </a:solidFill>
                <a:latin typeface="Verdana"/>
                <a:ea typeface="Verdana"/>
                <a:cs typeface="Verdana"/>
                <a:sym typeface="Verdana"/>
              </a:rPr>
              <a:t>Reviews </a:t>
            </a:r>
            <a:r>
              <a:rPr lang="en-US" sz="1800" b="0" i="0" u="none" strike="noStrike" cap="none" dirty="0">
                <a:solidFill>
                  <a:srgbClr val="124F5B"/>
                </a:solidFill>
                <a:latin typeface="Verdana"/>
                <a:ea typeface="Verdana"/>
                <a:cs typeface="Verdana"/>
                <a:sym typeface="Verdana"/>
              </a:rPr>
              <a:t>and </a:t>
            </a:r>
            <a:r>
              <a:rPr lang="en-US" sz="1800" b="1" i="0" u="none" strike="noStrike" cap="none" dirty="0">
                <a:solidFill>
                  <a:srgbClr val="124F5B"/>
                </a:solidFill>
                <a:latin typeface="Verdana"/>
                <a:ea typeface="Verdana"/>
                <a:cs typeface="Verdana"/>
                <a:sym typeface="Verdana"/>
              </a:rPr>
              <a:t>Installs</a:t>
            </a:r>
            <a:r>
              <a:rPr lang="en-US" sz="1800" b="0" i="0" u="none" strike="noStrike" cap="none" dirty="0">
                <a:solidFill>
                  <a:srgbClr val="124F5B"/>
                </a:solidFill>
                <a:latin typeface="Verdana"/>
                <a:ea typeface="Verdana"/>
                <a:cs typeface="Verdana"/>
                <a:sym typeface="Verdana"/>
              </a:rPr>
              <a:t>.</a:t>
            </a:r>
          </a:p>
          <a:p>
            <a:pPr marL="297815" marR="5080" indent="-285750">
              <a:lnSpc>
                <a:spcPct val="114999"/>
              </a:lnSpc>
              <a:buFont typeface="Wingdings" panose="05000000000000000000" pitchFamily="2" charset="2"/>
              <a:buChar char="q"/>
            </a:pPr>
            <a:r>
              <a:rPr lang="en-US" sz="1800" b="0" i="0" u="none" strike="noStrike" cap="none" dirty="0">
                <a:solidFill>
                  <a:srgbClr val="124F5B"/>
                </a:solidFill>
                <a:latin typeface="Verdana"/>
                <a:ea typeface="Verdana"/>
                <a:cs typeface="Verdana"/>
                <a:sym typeface="Verdana"/>
              </a:rPr>
              <a:t>The </a:t>
            </a:r>
            <a:r>
              <a:rPr lang="en-US" sz="1800" b="1" i="0" u="none" strike="noStrike" cap="none" dirty="0">
                <a:solidFill>
                  <a:srgbClr val="124F5B"/>
                </a:solidFill>
                <a:latin typeface="Verdana"/>
                <a:ea typeface="Verdana"/>
                <a:cs typeface="Verdana"/>
                <a:sym typeface="Verdana"/>
              </a:rPr>
              <a:t>Rating </a:t>
            </a:r>
            <a:r>
              <a:rPr lang="en-US" sz="1800" b="0" i="0" u="none" strike="noStrike" cap="none" dirty="0">
                <a:solidFill>
                  <a:srgbClr val="124F5B"/>
                </a:solidFill>
                <a:latin typeface="Verdana"/>
                <a:ea typeface="Verdana"/>
                <a:cs typeface="Verdana"/>
                <a:sym typeface="Verdana"/>
              </a:rPr>
              <a:t>is slightly  </a:t>
            </a:r>
            <a:r>
              <a:rPr lang="en-US" sz="1800" b="1" i="0" u="none" strike="noStrike" cap="none" dirty="0">
                <a:solidFill>
                  <a:srgbClr val="124F5B"/>
                </a:solidFill>
                <a:latin typeface="Verdana"/>
                <a:ea typeface="Verdana"/>
                <a:cs typeface="Verdana"/>
                <a:sym typeface="Verdana"/>
              </a:rPr>
              <a:t>positively </a:t>
            </a:r>
            <a:r>
              <a:rPr lang="en-US" sz="1800" b="0" i="0" u="none" strike="noStrike" cap="none" dirty="0">
                <a:solidFill>
                  <a:srgbClr val="124F5B"/>
                </a:solidFill>
                <a:latin typeface="Verdana"/>
                <a:ea typeface="Verdana"/>
                <a:cs typeface="Verdana"/>
                <a:sym typeface="Verdana"/>
              </a:rPr>
              <a:t>correlated with the  </a:t>
            </a:r>
            <a:r>
              <a:rPr lang="en-US" sz="1800" b="1" i="0" u="none" strike="noStrike" cap="none" dirty="0">
                <a:solidFill>
                  <a:srgbClr val="124F5B"/>
                </a:solidFill>
                <a:latin typeface="Verdana"/>
                <a:ea typeface="Verdana"/>
                <a:cs typeface="Verdana"/>
                <a:sym typeface="Verdana"/>
              </a:rPr>
              <a:t>Installs </a:t>
            </a:r>
            <a:r>
              <a:rPr lang="en-US" sz="1800" b="0" i="0" u="none" strike="noStrike" cap="none" dirty="0">
                <a:solidFill>
                  <a:srgbClr val="124F5B"/>
                </a:solidFill>
                <a:latin typeface="Verdana"/>
                <a:ea typeface="Verdana"/>
                <a:cs typeface="Verdana"/>
                <a:sym typeface="Verdana"/>
              </a:rPr>
              <a:t>and </a:t>
            </a:r>
            <a:r>
              <a:rPr lang="en-US" sz="1800" b="1" i="0" u="none" strike="noStrike" cap="none" dirty="0">
                <a:solidFill>
                  <a:srgbClr val="124F5B"/>
                </a:solidFill>
                <a:latin typeface="Verdana"/>
                <a:ea typeface="Verdana"/>
                <a:cs typeface="Verdana"/>
                <a:sym typeface="Verdana"/>
              </a:rPr>
              <a:t>Reviews</a:t>
            </a:r>
            <a:r>
              <a:rPr lang="en-US" sz="1800" b="0" i="0" u="none" strike="noStrike" cap="none" dirty="0">
                <a:solidFill>
                  <a:srgbClr val="124F5B"/>
                </a:solidFill>
                <a:latin typeface="Verdana"/>
                <a:ea typeface="Verdana"/>
                <a:cs typeface="Verdana"/>
                <a:sym typeface="Verdana"/>
              </a:rPr>
              <a:t>.</a:t>
            </a:r>
          </a:p>
          <a:p>
            <a:pPr marL="297815" marR="5080" indent="-285750">
              <a:lnSpc>
                <a:spcPct val="114999"/>
              </a:lnSpc>
              <a:buFont typeface="Wingdings" panose="05000000000000000000" pitchFamily="2" charset="2"/>
              <a:buChar char="q"/>
            </a:pPr>
            <a:r>
              <a:rPr lang="en-US" sz="1800" b="0" i="0" u="none" strike="noStrike" cap="none" dirty="0">
                <a:solidFill>
                  <a:srgbClr val="124F5B"/>
                </a:solidFill>
                <a:latin typeface="Verdana"/>
                <a:ea typeface="Verdana"/>
                <a:cs typeface="Verdana"/>
                <a:sym typeface="Verdana"/>
              </a:rPr>
              <a:t>The	Price	is slightly</a:t>
            </a:r>
            <a:r>
              <a:rPr lang="en-US" sz="1800" dirty="0">
                <a:latin typeface="Verdana"/>
                <a:ea typeface="Verdana"/>
                <a:cs typeface="Verdana"/>
                <a:sym typeface="Verdana"/>
              </a:rPr>
              <a:t> </a:t>
            </a:r>
            <a:r>
              <a:rPr lang="en-US" sz="1800" b="1" i="0" u="none" strike="noStrike" cap="none" dirty="0">
                <a:solidFill>
                  <a:srgbClr val="124F5B"/>
                </a:solidFill>
                <a:latin typeface="Verdana"/>
                <a:ea typeface="Verdana"/>
                <a:cs typeface="Verdana"/>
                <a:sym typeface="Verdana"/>
              </a:rPr>
              <a:t>negatively	</a:t>
            </a:r>
            <a:r>
              <a:rPr lang="en-US" sz="1800" b="0" i="0" u="none" strike="noStrike" cap="none" dirty="0">
                <a:solidFill>
                  <a:srgbClr val="124F5B"/>
                </a:solidFill>
                <a:latin typeface="Verdana"/>
                <a:ea typeface="Verdana"/>
                <a:cs typeface="Verdana"/>
                <a:sym typeface="Verdana"/>
              </a:rPr>
              <a:t>correlated with         And the </a:t>
            </a:r>
            <a:r>
              <a:rPr lang="en-US" sz="1800" b="1" i="0" u="none" strike="noStrike" cap="none" dirty="0">
                <a:solidFill>
                  <a:srgbClr val="124F5B"/>
                </a:solidFill>
                <a:latin typeface="Verdana"/>
                <a:ea typeface="Verdana"/>
                <a:cs typeface="Verdana"/>
                <a:sym typeface="Verdana"/>
              </a:rPr>
              <a:t>Rating</a:t>
            </a:r>
            <a:r>
              <a:rPr lang="en-US" sz="1800" b="0" i="0" u="none" strike="noStrike" cap="none" dirty="0">
                <a:solidFill>
                  <a:srgbClr val="124F5B"/>
                </a:solidFill>
                <a:latin typeface="Verdana"/>
                <a:ea typeface="Verdana"/>
                <a:cs typeface="Verdana"/>
                <a:sym typeface="Verdana"/>
              </a:rPr>
              <a:t>, </a:t>
            </a:r>
            <a:r>
              <a:rPr lang="en-US" sz="1800" b="1" i="0" u="none" strike="noStrike" cap="none" dirty="0">
                <a:solidFill>
                  <a:srgbClr val="124F5B"/>
                </a:solidFill>
                <a:latin typeface="Verdana"/>
                <a:ea typeface="Verdana"/>
                <a:cs typeface="Verdana"/>
                <a:sym typeface="Verdana"/>
              </a:rPr>
              <a:t>Reviews</a:t>
            </a:r>
            <a:r>
              <a:rPr lang="en-US" sz="1800" b="0" i="0" u="none" strike="noStrike" cap="none" dirty="0">
                <a:solidFill>
                  <a:srgbClr val="124F5B"/>
                </a:solidFill>
                <a:latin typeface="Verdana"/>
                <a:ea typeface="Verdana"/>
                <a:cs typeface="Verdana"/>
                <a:sym typeface="Verdana"/>
              </a:rPr>
              <a:t>, </a:t>
            </a:r>
            <a:r>
              <a:rPr lang="en-US" sz="1800" b="1" i="0" u="none" strike="noStrike" cap="none" dirty="0">
                <a:solidFill>
                  <a:srgbClr val="124F5B"/>
                </a:solidFill>
                <a:latin typeface="Verdana"/>
                <a:ea typeface="Verdana"/>
                <a:cs typeface="Verdana"/>
                <a:sym typeface="Verdana"/>
              </a:rPr>
              <a:t>Installs</a:t>
            </a:r>
            <a:r>
              <a:rPr lang="en-US" sz="1800" b="0" i="0" u="none" strike="noStrike" cap="none" dirty="0">
                <a:solidFill>
                  <a:srgbClr val="124F5B"/>
                </a:solidFill>
                <a:latin typeface="Verdana"/>
                <a:ea typeface="Verdana"/>
                <a:cs typeface="Verdana"/>
                <a:sym typeface="Verdana"/>
              </a:rPr>
              <a:t>.</a:t>
            </a:r>
            <a:endParaRPr lang="en-US" sz="1800" b="0" i="0" u="none" strike="noStrike" cap="none" dirty="0">
              <a:solidFill>
                <a:srgbClr val="000000"/>
              </a:solidFill>
              <a:latin typeface="Verdana"/>
              <a:ea typeface="Verdana"/>
              <a:cs typeface="Verdana"/>
              <a:sym typeface="Verdana"/>
            </a:endParaRPr>
          </a:p>
          <a:p>
            <a:pPr marL="0" marR="5080" lvl="0" indent="0" rtl="0">
              <a:lnSpc>
                <a:spcPct val="100000"/>
              </a:lnSpc>
              <a:spcBef>
                <a:spcPts val="325"/>
              </a:spcBef>
              <a:spcAft>
                <a:spcPts val="0"/>
              </a:spcAft>
              <a:buNone/>
            </a:pPr>
            <a:endParaRPr lang="en-US" sz="1800" b="0" i="0" u="none" strike="noStrike" cap="none" dirty="0">
              <a:solidFill>
                <a:srgbClr val="000000"/>
              </a:solidFill>
              <a:latin typeface="Verdana"/>
              <a:ea typeface="Verdana"/>
              <a:cs typeface="Verdana"/>
              <a:sym typeface="Verdana"/>
            </a:endParaRPr>
          </a:p>
          <a:p>
            <a:pPr marL="469265" marR="5080" indent="-457200">
              <a:lnSpc>
                <a:spcPct val="114999"/>
              </a:lnSpc>
            </a:pPr>
            <a:endParaRPr lang="en-US" sz="1800" b="0" i="0" u="none" strike="noStrike" cap="none" dirty="0">
              <a:solidFill>
                <a:srgbClr val="000000"/>
              </a:solidFill>
              <a:latin typeface="Verdana"/>
              <a:ea typeface="Verdana"/>
              <a:cs typeface="Verdana"/>
              <a:sym typeface="Verdana"/>
            </a:endParaRPr>
          </a:p>
          <a:p>
            <a:pPr marL="469265" marR="5080" lvl="0" indent="-457200" rtl="0">
              <a:lnSpc>
                <a:spcPct val="114999"/>
              </a:lnSpc>
              <a:spcBef>
                <a:spcPts val="0"/>
              </a:spcBef>
              <a:spcAft>
                <a:spcPts val="0"/>
              </a:spcAft>
              <a:buNone/>
            </a:pPr>
            <a:endParaRPr sz="1800" b="0" i="0" u="none" strike="noStrike" cap="none" dirty="0">
              <a:solidFill>
                <a:srgbClr val="000000"/>
              </a:solidFill>
              <a:latin typeface="Verdana"/>
              <a:ea typeface="Verdana"/>
              <a:cs typeface="Verdana"/>
              <a:sym typeface="Verdana"/>
            </a:endParaRPr>
          </a:p>
        </p:txBody>
      </p:sp>
      <p:sp>
        <p:nvSpPr>
          <p:cNvPr id="891" name="Google Shape;891;p5"/>
          <p:cNvSpPr/>
          <p:nvPr/>
        </p:nvSpPr>
        <p:spPr>
          <a:xfrm>
            <a:off x="384724" y="224058"/>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2" name="Google Shape;892;p5"/>
          <p:cNvSpPr/>
          <p:nvPr/>
        </p:nvSpPr>
        <p:spPr>
          <a:xfrm>
            <a:off x="245533" y="1134472"/>
            <a:ext cx="4175143" cy="3865628"/>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1CBA0ABB-938B-F066-C8F1-761852D34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676" y="873580"/>
            <a:ext cx="4617188" cy="4269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8" name="Google Shape;898;p276"/>
          <p:cNvSpPr txBox="1"/>
          <p:nvPr/>
        </p:nvSpPr>
        <p:spPr>
          <a:xfrm>
            <a:off x="1168456" y="273189"/>
            <a:ext cx="588170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Percentage of Paid apps v/s Free apps</a:t>
            </a:r>
            <a:endParaRPr sz="2400" b="0" i="0" u="none" strike="noStrike" cap="none">
              <a:solidFill>
                <a:schemeClr val="dk1"/>
              </a:solidFill>
              <a:latin typeface="Arial"/>
              <a:ea typeface="Arial"/>
              <a:cs typeface="Arial"/>
              <a:sym typeface="Arial"/>
            </a:endParaRPr>
          </a:p>
        </p:txBody>
      </p:sp>
      <p:sp>
        <p:nvSpPr>
          <p:cNvPr id="899" name="Google Shape;899;p276"/>
          <p:cNvSpPr txBox="1"/>
          <p:nvPr/>
        </p:nvSpPr>
        <p:spPr>
          <a:xfrm>
            <a:off x="280977" y="1230649"/>
            <a:ext cx="3087576" cy="1077218"/>
          </a:xfrm>
          <a:prstGeom prst="rect">
            <a:avLst/>
          </a:prstGeom>
          <a:noFill/>
          <a:ln>
            <a:noFill/>
          </a:ln>
        </p:spPr>
        <p:txBody>
          <a:bodyPr spcFirstLastPara="1" wrap="square" lIns="91425" tIns="45700" rIns="91425" bIns="45700" anchor="t" anchorCtr="0">
            <a:spAutoFit/>
          </a:bodyPr>
          <a:lstStyle/>
          <a:p>
            <a:pPr marL="91440" marR="84455" lvl="0" indent="0" algn="just" rtl="0">
              <a:lnSpc>
                <a:spcPct val="100000"/>
              </a:lnSpc>
              <a:spcBef>
                <a:spcPts val="0"/>
              </a:spcBef>
              <a:spcAft>
                <a:spcPts val="0"/>
              </a:spcAft>
              <a:buNone/>
            </a:pPr>
            <a:r>
              <a:rPr lang="en-US" sz="1600" b="0" i="0" u="none" strike="noStrike" cap="none">
                <a:solidFill>
                  <a:srgbClr val="124F5C"/>
                </a:solidFill>
                <a:latin typeface="Arial"/>
                <a:ea typeface="Arial"/>
                <a:cs typeface="Arial"/>
                <a:sym typeface="Arial"/>
              </a:rPr>
              <a:t>We Observed that </a:t>
            </a:r>
            <a:r>
              <a:rPr lang="en-US" sz="1600" b="1" i="0" u="none" strike="noStrike" cap="none">
                <a:solidFill>
                  <a:srgbClr val="124F5C"/>
                </a:solidFill>
                <a:latin typeface="Arial"/>
                <a:ea typeface="Arial"/>
                <a:cs typeface="Arial"/>
                <a:sym typeface="Arial"/>
              </a:rPr>
              <a:t>92.20% of Apps are  free </a:t>
            </a:r>
            <a:r>
              <a:rPr lang="en-US" sz="1600" b="0" i="0" u="none" strike="noStrike" cap="none">
                <a:solidFill>
                  <a:srgbClr val="124F5C"/>
                </a:solidFill>
                <a:latin typeface="Arial"/>
                <a:ea typeface="Arial"/>
                <a:cs typeface="Arial"/>
                <a:sym typeface="Arial"/>
              </a:rPr>
              <a:t>and only </a:t>
            </a:r>
            <a:r>
              <a:rPr lang="en-US" sz="1600" b="1" i="0" u="none" strike="noStrike" cap="none">
                <a:solidFill>
                  <a:srgbClr val="124F5C"/>
                </a:solidFill>
                <a:latin typeface="Arial"/>
                <a:ea typeface="Arial"/>
                <a:cs typeface="Arial"/>
                <a:sym typeface="Arial"/>
              </a:rPr>
              <a:t>7.80% of Apps are paid </a:t>
            </a:r>
            <a:r>
              <a:rPr lang="en-US" sz="1600" b="0" i="0" u="none" strike="noStrike" cap="none">
                <a:solidFill>
                  <a:srgbClr val="124F5C"/>
                </a:solidFill>
                <a:latin typeface="Arial"/>
                <a:ea typeface="Arial"/>
                <a:cs typeface="Arial"/>
                <a:sym typeface="Arial"/>
              </a:rPr>
              <a:t>in  Play store.</a:t>
            </a:r>
            <a:endParaRPr sz="1600" b="0" i="0" u="none" strike="noStrike" cap="none">
              <a:solidFill>
                <a:srgbClr val="000000"/>
              </a:solidFill>
              <a:latin typeface="Arial"/>
              <a:ea typeface="Arial"/>
              <a:cs typeface="Arial"/>
              <a:sym typeface="Arial"/>
            </a:endParaRPr>
          </a:p>
        </p:txBody>
      </p:sp>
      <p:pic>
        <p:nvPicPr>
          <p:cNvPr id="900" name="Google Shape;900;p276"/>
          <p:cNvPicPr preferRelativeResize="0"/>
          <p:nvPr/>
        </p:nvPicPr>
        <p:blipFill rotWithShape="1">
          <a:blip r:embed="rId3">
            <a:alphaModFix/>
          </a:blip>
          <a:srcRect/>
          <a:stretch/>
        </p:blipFill>
        <p:spPr>
          <a:xfrm>
            <a:off x="376941" y="2571750"/>
            <a:ext cx="2991612" cy="2170174"/>
          </a:xfrm>
          <a:prstGeom prst="rect">
            <a:avLst/>
          </a:prstGeom>
          <a:noFill/>
          <a:ln>
            <a:noFill/>
          </a:ln>
        </p:spPr>
      </p:pic>
      <p:sp>
        <p:nvSpPr>
          <p:cNvPr id="901" name="Google Shape;901;p276"/>
          <p:cNvSpPr/>
          <p:nvPr/>
        </p:nvSpPr>
        <p:spPr>
          <a:xfrm>
            <a:off x="541034" y="2731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2" name="Google Shape;902;p276"/>
          <p:cNvSpPr/>
          <p:nvPr/>
        </p:nvSpPr>
        <p:spPr>
          <a:xfrm>
            <a:off x="376941" y="1185738"/>
            <a:ext cx="2924523" cy="121095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74" name="Picture 2">
            <a:extLst>
              <a:ext uri="{FF2B5EF4-FFF2-40B4-BE49-F238E27FC236}">
                <a16:creationId xmlns:a16="http://schemas.microsoft.com/office/drawing/2014/main" id="{4A0BC839-9186-105C-AECF-A46E1521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360" y="914468"/>
            <a:ext cx="4512479" cy="4135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8" name="Google Shape;908;p277"/>
          <p:cNvSpPr txBox="1"/>
          <p:nvPr/>
        </p:nvSpPr>
        <p:spPr>
          <a:xfrm>
            <a:off x="1086142" y="35862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Content Rating</a:t>
            </a:r>
            <a:endParaRPr sz="2400" b="1" i="0" u="none" strike="noStrike" cap="none">
              <a:solidFill>
                <a:schemeClr val="dk1"/>
              </a:solidFill>
              <a:latin typeface="Arial"/>
              <a:ea typeface="Arial"/>
              <a:cs typeface="Arial"/>
              <a:sym typeface="Arial"/>
            </a:endParaRPr>
          </a:p>
        </p:txBody>
      </p:sp>
      <p:sp>
        <p:nvSpPr>
          <p:cNvPr id="909" name="Google Shape;909;p277"/>
          <p:cNvSpPr txBox="1"/>
          <p:nvPr/>
        </p:nvSpPr>
        <p:spPr>
          <a:xfrm>
            <a:off x="381682" y="1684298"/>
            <a:ext cx="2990460" cy="255454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From the above plot we can see that Everyone category having majority of apps count.</a:t>
            </a:r>
            <a:endParaRPr/>
          </a:p>
          <a:p>
            <a:pPr marL="0" marR="0" lvl="0" indent="0" algn="just" rtl="0">
              <a:lnSpc>
                <a:spcPct val="100000"/>
              </a:lnSpc>
              <a:spcBef>
                <a:spcPts val="0"/>
              </a:spcBef>
              <a:spcAft>
                <a:spcPts val="0"/>
              </a:spcAft>
              <a:buNone/>
            </a:pPr>
            <a:endParaRPr sz="1600" b="0" i="0" u="none" strike="noStrike" cap="none">
              <a:solidFill>
                <a:srgbClr val="004B53"/>
              </a:solidFill>
              <a:latin typeface="Arial"/>
              <a:ea typeface="Arial"/>
              <a:cs typeface="Arial"/>
              <a:sym typeface="Arial"/>
            </a:endParaRPr>
          </a:p>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A majority of the apps </a:t>
            </a:r>
            <a:r>
              <a:rPr lang="en-US" sz="1600" b="1" i="0" u="none" strike="noStrike" cap="none">
                <a:solidFill>
                  <a:srgbClr val="004B53"/>
                </a:solidFill>
                <a:latin typeface="Arial"/>
                <a:ea typeface="Arial"/>
                <a:cs typeface="Arial"/>
                <a:sym typeface="Arial"/>
              </a:rPr>
              <a:t>(81.80%) </a:t>
            </a:r>
            <a:r>
              <a:rPr lang="en-US" sz="1600" b="0" i="0" u="none" strike="noStrike" cap="none">
                <a:solidFill>
                  <a:srgbClr val="004B53"/>
                </a:solidFill>
                <a:latin typeface="Arial"/>
                <a:ea typeface="Arial"/>
                <a:cs typeface="Arial"/>
                <a:sym typeface="Arial"/>
              </a:rPr>
              <a:t>in the play store are can be used by everyone. The remaining apps have various age restrictions to use it.</a:t>
            </a:r>
            <a:endParaRPr/>
          </a:p>
          <a:p>
            <a:pPr marL="0" marR="0" lvl="0" indent="0" algn="just" rtl="0">
              <a:lnSpc>
                <a:spcPct val="100000"/>
              </a:lnSpc>
              <a:spcBef>
                <a:spcPts val="0"/>
              </a:spcBef>
              <a:spcAft>
                <a:spcPts val="0"/>
              </a:spcAft>
              <a:buNone/>
            </a:pPr>
            <a:endParaRPr sz="1600" b="0" i="0" u="none" strike="noStrike" cap="none">
              <a:solidFill>
                <a:srgbClr val="004B53"/>
              </a:solidFill>
              <a:latin typeface="Arial"/>
              <a:ea typeface="Arial"/>
              <a:cs typeface="Arial"/>
              <a:sym typeface="Arial"/>
            </a:endParaRPr>
          </a:p>
        </p:txBody>
      </p:sp>
      <p:sp>
        <p:nvSpPr>
          <p:cNvPr id="910" name="Google Shape;910;p277"/>
          <p:cNvSpPr/>
          <p:nvPr/>
        </p:nvSpPr>
        <p:spPr>
          <a:xfrm>
            <a:off x="381682" y="358627"/>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1" name="Google Shape;911;p277"/>
          <p:cNvSpPr/>
          <p:nvPr/>
        </p:nvSpPr>
        <p:spPr>
          <a:xfrm>
            <a:off x="381682" y="1684298"/>
            <a:ext cx="3088093" cy="23583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098" name="Picture 2">
            <a:extLst>
              <a:ext uri="{FF2B5EF4-FFF2-40B4-BE49-F238E27FC236}">
                <a16:creationId xmlns:a16="http://schemas.microsoft.com/office/drawing/2014/main" id="{AFC33D69-686F-6AD9-F873-D9FB144DE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344" y="766338"/>
            <a:ext cx="5458192" cy="4194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5122" name="Picture 2">
            <a:extLst>
              <a:ext uri="{FF2B5EF4-FFF2-40B4-BE49-F238E27FC236}">
                <a16:creationId xmlns:a16="http://schemas.microsoft.com/office/drawing/2014/main" id="{9D0E1925-F001-5F7B-E01C-7968C8DF2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96" y="808264"/>
            <a:ext cx="8590840" cy="4155911"/>
          </a:xfrm>
          <a:prstGeom prst="rect">
            <a:avLst/>
          </a:prstGeom>
          <a:noFill/>
          <a:extLst>
            <a:ext uri="{909E8E84-426E-40DD-AFC4-6F175D3DCCD1}">
              <a14:hiddenFill xmlns:a14="http://schemas.microsoft.com/office/drawing/2010/main">
                <a:solidFill>
                  <a:srgbClr val="FFFFFF"/>
                </a:solidFill>
              </a14:hiddenFill>
            </a:ext>
          </a:extLst>
        </p:spPr>
      </p:pic>
      <p:sp>
        <p:nvSpPr>
          <p:cNvPr id="917" name="Google Shape;917;p278"/>
          <p:cNvSpPr txBox="1"/>
          <p:nvPr/>
        </p:nvSpPr>
        <p:spPr>
          <a:xfrm>
            <a:off x="943954" y="115912"/>
            <a:ext cx="7897261" cy="10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Count of Applications in each category </a:t>
            </a:r>
          </a:p>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(Bar Plot)</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18" name="Google Shape;918;p278"/>
          <p:cNvSpPr/>
          <p:nvPr/>
        </p:nvSpPr>
        <p:spPr>
          <a:xfrm>
            <a:off x="362560" y="17932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9" name="Google Shape;919;p278"/>
          <p:cNvSpPr/>
          <p:nvPr/>
        </p:nvSpPr>
        <p:spPr>
          <a:xfrm>
            <a:off x="4876801" y="1327569"/>
            <a:ext cx="3836503" cy="1649896"/>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0" name="Google Shape;920;p278"/>
          <p:cNvSpPr txBox="1"/>
          <p:nvPr/>
        </p:nvSpPr>
        <p:spPr>
          <a:xfrm flipH="1">
            <a:off x="4978428" y="1544890"/>
            <a:ext cx="3633247" cy="1243289"/>
          </a:xfrm>
          <a:prstGeom prst="rect">
            <a:avLst/>
          </a:prstGeom>
          <a:noFill/>
          <a:ln>
            <a:noFill/>
          </a:ln>
        </p:spPr>
        <p:txBody>
          <a:bodyPr spcFirstLastPara="1" wrap="square" lIns="0" tIns="12050" rIns="0" bIns="0" anchor="t" anchorCtr="0">
            <a:spAutoFit/>
          </a:bodyPr>
          <a:lstStyle/>
          <a:p>
            <a:pPr marL="0" marR="0" lvl="0" indent="0" algn="just" rtl="0">
              <a:lnSpc>
                <a:spcPct val="100000"/>
              </a:lnSpc>
              <a:spcBef>
                <a:spcPts val="0"/>
              </a:spcBef>
              <a:spcAft>
                <a:spcPts val="0"/>
              </a:spcAft>
              <a:buNone/>
            </a:pPr>
            <a:r>
              <a:rPr lang="en-US" sz="1600" b="1" i="0" u="none" strike="noStrike" cap="none" dirty="0">
                <a:solidFill>
                  <a:srgbClr val="124F5C"/>
                </a:solidFill>
                <a:latin typeface="Verdana"/>
                <a:ea typeface="Verdana"/>
                <a:cs typeface="Verdana"/>
                <a:sym typeface="Verdana"/>
              </a:rPr>
              <a:t>Family and Game </a:t>
            </a:r>
            <a:r>
              <a:rPr lang="en-US" sz="1600" b="0" i="0" u="none" strike="noStrike" cap="none" dirty="0">
                <a:solidFill>
                  <a:srgbClr val="124F5C"/>
                </a:solidFill>
                <a:latin typeface="Verdana"/>
                <a:ea typeface="Verdana"/>
                <a:cs typeface="Verdana"/>
                <a:sym typeface="Verdana"/>
              </a:rPr>
              <a:t>apps have the</a:t>
            </a:r>
            <a:endParaRPr sz="16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5"/>
              </a:spcBef>
              <a:spcAft>
                <a:spcPts val="0"/>
              </a:spcAft>
              <a:buNone/>
            </a:pPr>
            <a:r>
              <a:rPr lang="en-US" sz="1600" b="0" i="0" u="none" strike="noStrike" cap="none" dirty="0">
                <a:solidFill>
                  <a:srgbClr val="124F5C"/>
                </a:solidFill>
                <a:latin typeface="Verdana"/>
                <a:ea typeface="Verdana"/>
                <a:cs typeface="Verdana"/>
                <a:sym typeface="Verdana"/>
              </a:rPr>
              <a:t>highest	market prevalence. Surprising </a:t>
            </a:r>
            <a:r>
              <a:rPr lang="en-US" sz="1600" b="1" i="0" u="none" strike="noStrike" cap="none" dirty="0">
                <a:solidFill>
                  <a:srgbClr val="124F5C"/>
                </a:solidFill>
                <a:latin typeface="Verdana"/>
                <a:ea typeface="Verdana"/>
                <a:cs typeface="Verdana"/>
                <a:sym typeface="Verdana"/>
              </a:rPr>
              <a:t>Tools, Business and Medical</a:t>
            </a:r>
            <a:r>
              <a:rPr lang="en-US" sz="1600" b="0" i="0" u="none" strike="noStrike" cap="none" dirty="0">
                <a:solidFill>
                  <a:srgbClr val="124F5C"/>
                </a:solidFill>
                <a:latin typeface="Verdana"/>
                <a:ea typeface="Verdana"/>
                <a:cs typeface="Verdana"/>
                <a:sym typeface="Verdana"/>
              </a:rPr>
              <a:t> apps are also at the Top Count of applications.</a:t>
            </a:r>
            <a:endParaRPr sz="16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6146" name="Picture 2">
            <a:extLst>
              <a:ext uri="{FF2B5EF4-FFF2-40B4-BE49-F238E27FC236}">
                <a16:creationId xmlns:a16="http://schemas.microsoft.com/office/drawing/2014/main" id="{90BCFB6E-19B9-2C20-8B6A-7D46DD7D3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21" y="628650"/>
            <a:ext cx="8841922" cy="4344108"/>
          </a:xfrm>
          <a:prstGeom prst="rect">
            <a:avLst/>
          </a:prstGeom>
          <a:noFill/>
          <a:extLst>
            <a:ext uri="{909E8E84-426E-40DD-AFC4-6F175D3DCCD1}">
              <a14:hiddenFill xmlns:a14="http://schemas.microsoft.com/office/drawing/2010/main">
                <a:solidFill>
                  <a:srgbClr val="FFFFFF"/>
                </a:solidFill>
              </a14:hiddenFill>
            </a:ext>
          </a:extLst>
        </p:spPr>
      </p:pic>
      <p:sp>
        <p:nvSpPr>
          <p:cNvPr id="926" name="Google Shape;926;p279"/>
          <p:cNvSpPr txBox="1"/>
          <p:nvPr/>
        </p:nvSpPr>
        <p:spPr>
          <a:xfrm>
            <a:off x="1058778" y="170742"/>
            <a:ext cx="695425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 Category App's have most number of installs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27" name="Google Shape;927;p279"/>
          <p:cNvSpPr/>
          <p:nvPr/>
        </p:nvSpPr>
        <p:spPr>
          <a:xfrm>
            <a:off x="545520" y="189842"/>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279"/>
          <p:cNvSpPr txBox="1"/>
          <p:nvPr/>
        </p:nvSpPr>
        <p:spPr>
          <a:xfrm>
            <a:off x="4535904" y="2571750"/>
            <a:ext cx="361909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The Game, Communication and Tools categories has the highest number of installs compared to other categories of apps.</a:t>
            </a:r>
            <a:endParaRPr/>
          </a:p>
        </p:txBody>
      </p:sp>
      <p:sp>
        <p:nvSpPr>
          <p:cNvPr id="929" name="Google Shape;929;p279"/>
          <p:cNvSpPr/>
          <p:nvPr/>
        </p:nvSpPr>
        <p:spPr>
          <a:xfrm>
            <a:off x="4555782" y="2518715"/>
            <a:ext cx="3599220" cy="12640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7170" name="Picture 2">
            <a:extLst>
              <a:ext uri="{FF2B5EF4-FFF2-40B4-BE49-F238E27FC236}">
                <a16:creationId xmlns:a16="http://schemas.microsoft.com/office/drawing/2014/main" id="{EC32ABCB-E838-0FAD-75AD-E53ECAE4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016"/>
            <a:ext cx="9144000" cy="4446170"/>
          </a:xfrm>
          <a:prstGeom prst="rect">
            <a:avLst/>
          </a:prstGeom>
          <a:noFill/>
          <a:extLst>
            <a:ext uri="{909E8E84-426E-40DD-AFC4-6F175D3DCCD1}">
              <a14:hiddenFill xmlns:a14="http://schemas.microsoft.com/office/drawing/2010/main">
                <a:solidFill>
                  <a:srgbClr val="FFFFFF"/>
                </a:solidFill>
              </a14:hiddenFill>
            </a:ext>
          </a:extLst>
        </p:spPr>
      </p:pic>
      <p:sp>
        <p:nvSpPr>
          <p:cNvPr id="934" name="Google Shape;934;p280"/>
          <p:cNvSpPr txBox="1"/>
          <p:nvPr/>
        </p:nvSpPr>
        <p:spPr>
          <a:xfrm>
            <a:off x="1099159" y="216518"/>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Average rating of the apps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936" name="Google Shape;936;p280"/>
          <p:cNvSpPr/>
          <p:nvPr/>
        </p:nvSpPr>
        <p:spPr>
          <a:xfrm>
            <a:off x="503582" y="216518"/>
            <a:ext cx="502187"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8" name="Google Shape;938;p280"/>
          <p:cNvSpPr txBox="1"/>
          <p:nvPr/>
        </p:nvSpPr>
        <p:spPr>
          <a:xfrm>
            <a:off x="5157788" y="2005336"/>
            <a:ext cx="3734421" cy="2044149"/>
          </a:xfrm>
          <a:prstGeom prst="rect">
            <a:avLst/>
          </a:prstGeom>
          <a:noFill/>
          <a:ln>
            <a:noFill/>
          </a:ln>
        </p:spPr>
        <p:txBody>
          <a:bodyPr spcFirstLastPara="1" wrap="square" lIns="0" tIns="12700" rIns="0" bIns="0" anchor="t" anchorCtr="0">
            <a:spAutoFit/>
          </a:bodyPr>
          <a:lstStyle/>
          <a:p>
            <a:pPr marL="469265" marR="9525" lvl="0" indent="-45720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average	user	rating	is  divided into 4 categories:</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4-5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Top Rated</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3-4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Above 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2-3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1-2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Below Average</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majority of the apps in  the Play Store (~80%) are top  rated.</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This implies that the majority  of the users are happy with  the services received via the  respective app.</a:t>
            </a:r>
            <a:endParaRPr sz="1200" b="0" i="0" u="none" strike="noStrike" cap="none">
              <a:solidFill>
                <a:srgbClr val="000000"/>
              </a:solidFill>
              <a:latin typeface="Verdana"/>
              <a:ea typeface="Verdana"/>
              <a:cs typeface="Verdana"/>
              <a:sym typeface="Verdana"/>
            </a:endParaRPr>
          </a:p>
        </p:txBody>
      </p:sp>
      <p:sp>
        <p:nvSpPr>
          <p:cNvPr id="939" name="Google Shape;939;p280"/>
          <p:cNvSpPr/>
          <p:nvPr/>
        </p:nvSpPr>
        <p:spPr>
          <a:xfrm>
            <a:off x="5095461" y="1912931"/>
            <a:ext cx="3902445" cy="230188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172" name="Picture 4">
            <a:extLst>
              <a:ext uri="{FF2B5EF4-FFF2-40B4-BE49-F238E27FC236}">
                <a16:creationId xmlns:a16="http://schemas.microsoft.com/office/drawing/2014/main" id="{2FF4C609-43B8-A941-0095-C92BD9E4B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19" y="1028108"/>
            <a:ext cx="4124348" cy="2044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5" name="Google Shape;945;p281"/>
          <p:cNvSpPr txBox="1"/>
          <p:nvPr/>
        </p:nvSpPr>
        <p:spPr>
          <a:xfrm>
            <a:off x="1073094" y="173889"/>
            <a:ext cx="6292112"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Top 10 installed apps in any category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46" name="Google Shape;946;p281"/>
          <p:cNvSpPr/>
          <p:nvPr/>
        </p:nvSpPr>
        <p:spPr>
          <a:xfrm>
            <a:off x="494997"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281"/>
          <p:cNvSpPr txBox="1"/>
          <p:nvPr/>
        </p:nvSpPr>
        <p:spPr>
          <a:xfrm>
            <a:off x="126547" y="1448365"/>
            <a:ext cx="2027295" cy="2246769"/>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None/>
            </a:pPr>
            <a:r>
              <a:rPr lang="en-US" sz="1400" b="0" i="0" u="none" strike="noStrike" cap="none" dirty="0">
                <a:solidFill>
                  <a:srgbClr val="124F5C"/>
                </a:solidFill>
                <a:latin typeface="Verdana"/>
                <a:ea typeface="Verdana"/>
                <a:cs typeface="Verdana"/>
                <a:sym typeface="Verdana"/>
              </a:rPr>
              <a:t>This graph shows the top installed  apps in the </a:t>
            </a:r>
            <a:r>
              <a:rPr lang="en-US" sz="1400" b="1" i="0" u="none" strike="noStrike" cap="none" dirty="0">
                <a:solidFill>
                  <a:srgbClr val="124F5C"/>
                </a:solidFill>
                <a:latin typeface="Verdana"/>
                <a:ea typeface="Verdana"/>
                <a:cs typeface="Verdana"/>
                <a:sym typeface="Verdana"/>
              </a:rPr>
              <a:t>‘Games’  </a:t>
            </a:r>
            <a:r>
              <a:rPr lang="en-US" sz="1400" b="0" i="0" u="none" strike="noStrike" cap="none" dirty="0">
                <a:solidFill>
                  <a:srgbClr val="124F5C"/>
                </a:solidFill>
                <a:latin typeface="Verdana"/>
                <a:ea typeface="Verdana"/>
                <a:cs typeface="Verdana"/>
                <a:sym typeface="Verdana"/>
              </a:rPr>
              <a:t>category. Further looking  into the play store reveals  that these apps are light,  casual, single player  games.</a:t>
            </a:r>
            <a:endParaRPr sz="1400" b="0" i="0" u="none" strike="noStrike" cap="none" dirty="0">
              <a:solidFill>
                <a:srgbClr val="000000"/>
              </a:solidFill>
              <a:latin typeface="Verdana"/>
              <a:ea typeface="Verdana"/>
              <a:cs typeface="Verdana"/>
              <a:sym typeface="Verdana"/>
            </a:endParaRPr>
          </a:p>
        </p:txBody>
      </p:sp>
      <p:sp>
        <p:nvSpPr>
          <p:cNvPr id="948" name="Google Shape;948;p281"/>
          <p:cNvSpPr/>
          <p:nvPr/>
        </p:nvSpPr>
        <p:spPr>
          <a:xfrm>
            <a:off x="126547" y="1401045"/>
            <a:ext cx="2117931" cy="2246769"/>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8194" name="Picture 2">
            <a:extLst>
              <a:ext uri="{FF2B5EF4-FFF2-40B4-BE49-F238E27FC236}">
                <a16:creationId xmlns:a16="http://schemas.microsoft.com/office/drawing/2014/main" id="{70D0AE3C-309D-9A62-5A05-F565A41E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317" y="680162"/>
            <a:ext cx="6708136" cy="4398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218" name="Picture 2">
            <a:extLst>
              <a:ext uri="{FF2B5EF4-FFF2-40B4-BE49-F238E27FC236}">
                <a16:creationId xmlns:a16="http://schemas.microsoft.com/office/drawing/2014/main" id="{56248C1E-A2BD-A036-5AF2-A18F9BCFC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6" y="678184"/>
            <a:ext cx="8931729" cy="4367345"/>
          </a:xfrm>
          <a:prstGeom prst="rect">
            <a:avLst/>
          </a:prstGeom>
          <a:noFill/>
          <a:extLst>
            <a:ext uri="{909E8E84-426E-40DD-AFC4-6F175D3DCCD1}">
              <a14:hiddenFill xmlns:a14="http://schemas.microsoft.com/office/drawing/2010/main">
                <a:solidFill>
                  <a:srgbClr val="FFFFFF"/>
                </a:solidFill>
              </a14:hiddenFill>
            </a:ext>
          </a:extLst>
        </p:spPr>
      </p:pic>
      <p:sp>
        <p:nvSpPr>
          <p:cNvPr id="954" name="Google Shape;954;p282"/>
          <p:cNvSpPr txBox="1"/>
          <p:nvPr/>
        </p:nvSpPr>
        <p:spPr>
          <a:xfrm>
            <a:off x="1164430" y="174117"/>
            <a:ext cx="4564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Top Free Apps</a:t>
            </a:r>
            <a:endParaRPr/>
          </a:p>
        </p:txBody>
      </p:sp>
      <p:sp>
        <p:nvSpPr>
          <p:cNvPr id="955" name="Google Shape;955;p282"/>
          <p:cNvSpPr/>
          <p:nvPr/>
        </p:nvSpPr>
        <p:spPr>
          <a:xfrm>
            <a:off x="505435" y="171911"/>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282"/>
          <p:cNvSpPr txBox="1"/>
          <p:nvPr/>
        </p:nvSpPr>
        <p:spPr>
          <a:xfrm>
            <a:off x="3797167" y="1618338"/>
            <a:ext cx="4668252" cy="1306448"/>
          </a:xfrm>
          <a:prstGeom prst="rect">
            <a:avLst/>
          </a:prstGeom>
          <a:noFill/>
          <a:ln>
            <a:noFill/>
          </a:ln>
        </p:spPr>
        <p:txBody>
          <a:bodyPr spcFirstLastPara="1" wrap="square" lIns="91425" tIns="45700" rIns="91425" bIns="45700" anchor="t" anchorCtr="0">
            <a:spAutoFit/>
          </a:bodyPr>
          <a:lstStyle/>
          <a:p>
            <a:pPr marL="469265" marR="9525"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There are a total of </a:t>
            </a:r>
            <a:r>
              <a:rPr lang="en-US" sz="1400" b="1" i="0" u="none" strike="noStrike" cap="none">
                <a:solidFill>
                  <a:srgbClr val="124F5B"/>
                </a:solidFill>
                <a:latin typeface="Verdana"/>
                <a:ea typeface="Verdana"/>
                <a:cs typeface="Verdana"/>
                <a:sym typeface="Verdana"/>
              </a:rPr>
              <a:t>20 </a:t>
            </a:r>
            <a:r>
              <a:rPr lang="en-US" sz="1400" b="0" i="0" u="none" strike="noStrike" cap="none">
                <a:solidFill>
                  <a:srgbClr val="124F5B"/>
                </a:solidFill>
                <a:latin typeface="Verdana"/>
                <a:ea typeface="Verdana"/>
                <a:cs typeface="Verdana"/>
                <a:sym typeface="Verdana"/>
              </a:rPr>
              <a:t>free apps  with over </a:t>
            </a:r>
            <a:r>
              <a:rPr lang="en-US" sz="1400" b="1" i="0" u="none" strike="noStrike" cap="none">
                <a:solidFill>
                  <a:srgbClr val="124F5B"/>
                </a:solidFill>
                <a:latin typeface="Verdana"/>
                <a:ea typeface="Verdana"/>
                <a:cs typeface="Verdana"/>
                <a:sym typeface="Verdana"/>
              </a:rPr>
              <a:t>one billion </a:t>
            </a:r>
            <a:r>
              <a:rPr lang="en-US" sz="1400" b="0" i="0" u="none" strike="noStrike" cap="none">
                <a:solidFill>
                  <a:srgbClr val="124F5B"/>
                </a:solidFill>
                <a:latin typeface="Verdana"/>
                <a:ea typeface="Verdana"/>
                <a:cs typeface="Verdana"/>
                <a:sym typeface="Verdana"/>
              </a:rPr>
              <a:t>installs.</a:t>
            </a:r>
            <a:endParaRPr sz="14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 top categories in which these  apps fall are </a:t>
            </a:r>
            <a:r>
              <a:rPr lang="en-US" sz="1400" b="1" i="0" u="none" strike="noStrike" cap="none">
                <a:solidFill>
                  <a:srgbClr val="124F5B"/>
                </a:solidFill>
                <a:latin typeface="Verdana"/>
                <a:ea typeface="Verdana"/>
                <a:cs typeface="Verdana"/>
                <a:sym typeface="Verdana"/>
              </a:rPr>
              <a:t>Communication</a:t>
            </a:r>
            <a:r>
              <a:rPr lang="en-US" sz="1400" b="0" i="0" u="none" strike="noStrike" cap="none">
                <a:solidFill>
                  <a:srgbClr val="124F5B"/>
                </a:solidFill>
                <a:latin typeface="Verdana"/>
                <a:ea typeface="Verdana"/>
                <a:cs typeface="Verdana"/>
                <a:sym typeface="Verdana"/>
              </a:rPr>
              <a:t>(6),  </a:t>
            </a:r>
            <a:r>
              <a:rPr lang="en-US" sz="1400" b="1" i="0" u="none" strike="noStrike" cap="none">
                <a:solidFill>
                  <a:srgbClr val="124F5B"/>
                </a:solidFill>
                <a:latin typeface="Verdana"/>
                <a:ea typeface="Verdana"/>
                <a:cs typeface="Verdana"/>
                <a:sym typeface="Verdana"/>
              </a:rPr>
              <a:t>Social</a:t>
            </a:r>
            <a:r>
              <a:rPr lang="en-US" sz="1400" b="0" i="0" u="none" strike="noStrike" cap="none">
                <a:solidFill>
                  <a:srgbClr val="124F5B"/>
                </a:solidFill>
                <a:latin typeface="Verdana"/>
                <a:ea typeface="Verdana"/>
                <a:cs typeface="Verdana"/>
                <a:sym typeface="Verdana"/>
              </a:rPr>
              <a:t>(3), </a:t>
            </a:r>
            <a:r>
              <a:rPr lang="en-US" sz="1400" b="1" i="0" u="none" strike="noStrike" cap="none">
                <a:solidFill>
                  <a:srgbClr val="124F5B"/>
                </a:solidFill>
                <a:latin typeface="Verdana"/>
                <a:ea typeface="Verdana"/>
                <a:cs typeface="Verdana"/>
                <a:sym typeface="Verdana"/>
              </a:rPr>
              <a:t>Video Players</a:t>
            </a:r>
            <a:r>
              <a:rPr lang="en-US" sz="1400" b="0" i="0" u="none" strike="noStrike" cap="none">
                <a:solidFill>
                  <a:srgbClr val="124F5B"/>
                </a:solidFill>
                <a:latin typeface="Verdana"/>
                <a:ea typeface="Verdana"/>
                <a:cs typeface="Verdana"/>
                <a:sym typeface="Verdana"/>
              </a:rPr>
              <a:t>(2), </a:t>
            </a:r>
            <a:r>
              <a:rPr lang="en-US" sz="1400" b="1" i="0" u="none" strike="noStrike" cap="none">
                <a:solidFill>
                  <a:srgbClr val="124F5B"/>
                </a:solidFill>
                <a:latin typeface="Verdana"/>
                <a:ea typeface="Verdana"/>
                <a:cs typeface="Verdana"/>
                <a:sym typeface="Verdana"/>
              </a:rPr>
              <a:t>Travel  and Local</a:t>
            </a:r>
            <a:r>
              <a:rPr lang="en-US" sz="1400" b="0" i="0" u="none" strike="noStrike" cap="none">
                <a:solidFill>
                  <a:srgbClr val="124F5B"/>
                </a:solidFill>
                <a:latin typeface="Verdana"/>
                <a:ea typeface="Verdana"/>
                <a:cs typeface="Verdana"/>
                <a:sym typeface="Verdana"/>
              </a:rPr>
              <a:t>(2).</a:t>
            </a:r>
            <a:endParaRPr sz="1400" b="0" i="0" u="none" strike="noStrike" cap="none">
              <a:solidFill>
                <a:srgbClr val="000000"/>
              </a:solidFill>
              <a:latin typeface="Verdana"/>
              <a:ea typeface="Verdana"/>
              <a:cs typeface="Verdana"/>
              <a:sym typeface="Verdana"/>
            </a:endParaRPr>
          </a:p>
        </p:txBody>
      </p:sp>
      <p:sp>
        <p:nvSpPr>
          <p:cNvPr id="957" name="Google Shape;957;p282"/>
          <p:cNvSpPr/>
          <p:nvPr/>
        </p:nvSpPr>
        <p:spPr>
          <a:xfrm>
            <a:off x="3797167" y="1520791"/>
            <a:ext cx="4668252"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83"/>
          <p:cNvSpPr txBox="1"/>
          <p:nvPr/>
        </p:nvSpPr>
        <p:spPr>
          <a:xfrm>
            <a:off x="1094882" y="219131"/>
            <a:ext cx="69061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Top Paid Apps Based on Revenue Generated</a:t>
            </a:r>
            <a:endParaRPr sz="2400" b="1" i="0" u="none" strike="noStrike" cap="none" dirty="0">
              <a:solidFill>
                <a:schemeClr val="dk1"/>
              </a:solidFill>
              <a:latin typeface="Arial"/>
              <a:ea typeface="Arial"/>
              <a:cs typeface="Arial"/>
              <a:sym typeface="Arial"/>
            </a:endParaRPr>
          </a:p>
        </p:txBody>
      </p:sp>
      <p:sp>
        <p:nvSpPr>
          <p:cNvPr id="963" name="Google Shape;963;p283"/>
          <p:cNvSpPr/>
          <p:nvPr/>
        </p:nvSpPr>
        <p:spPr>
          <a:xfrm>
            <a:off x="494997"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283"/>
          <p:cNvSpPr txBox="1"/>
          <p:nvPr/>
        </p:nvSpPr>
        <p:spPr>
          <a:xfrm>
            <a:off x="187693" y="1087412"/>
            <a:ext cx="3339278" cy="3827674"/>
          </a:xfrm>
          <a:prstGeom prst="rect">
            <a:avLst/>
          </a:prstGeom>
          <a:noFill/>
          <a:ln>
            <a:noFill/>
          </a:ln>
        </p:spPr>
        <p:txBody>
          <a:bodyPr spcFirstLastPara="1" wrap="square" lIns="91425" tIns="45700" rIns="91425" bIns="45700" anchor="t" anchorCtr="0">
            <a:spAutoFit/>
          </a:bodyPr>
          <a:lstStyle/>
          <a:p>
            <a:pPr marL="469265" marR="25400" lvl="0" indent="-457200" algn="just" rtl="0">
              <a:lnSpc>
                <a:spcPct val="114999"/>
              </a:lnSpc>
              <a:spcBef>
                <a:spcPts val="0"/>
              </a:spcBef>
              <a:spcAft>
                <a:spcPts val="0"/>
              </a:spcAft>
              <a:buClr>
                <a:srgbClr val="004B53"/>
              </a:buClr>
              <a:buSzPts val="1600"/>
              <a:buFont typeface="Noto Sans Symbols"/>
              <a:buChar char="❑"/>
            </a:pPr>
            <a:r>
              <a:rPr lang="en-US" b="0" i="0" u="none" strike="noStrike" cap="none" dirty="0">
                <a:solidFill>
                  <a:srgbClr val="004B53"/>
                </a:solidFill>
                <a:latin typeface="Arial"/>
                <a:ea typeface="Arial"/>
                <a:cs typeface="Arial"/>
                <a:sym typeface="Arial"/>
              </a:rPr>
              <a:t>Revenue generated is  given by the formula:</a:t>
            </a:r>
            <a:endParaRPr dirty="0"/>
          </a:p>
          <a:p>
            <a:pPr marL="12700" marR="0" lvl="2" indent="0" algn="just" rtl="0">
              <a:lnSpc>
                <a:spcPct val="100000"/>
              </a:lnSpc>
              <a:spcBef>
                <a:spcPts val="320"/>
              </a:spcBef>
              <a:spcAft>
                <a:spcPts val="0"/>
              </a:spcAft>
              <a:buNone/>
            </a:pPr>
            <a:r>
              <a:rPr lang="en-US" b="1" i="0" u="none" strike="noStrike" cap="none" dirty="0">
                <a:solidFill>
                  <a:srgbClr val="004B53"/>
                </a:solidFill>
                <a:latin typeface="Arial"/>
                <a:ea typeface="Arial"/>
                <a:cs typeface="Arial"/>
                <a:sym typeface="Arial"/>
              </a:rPr>
              <a:t>         Revenue  =    Installs *   Price</a:t>
            </a:r>
            <a:endParaRPr dirty="0"/>
          </a:p>
          <a:p>
            <a:pPr marL="469265" marR="5080" lvl="0" indent="-457200" algn="just" rtl="0">
              <a:lnSpc>
                <a:spcPct val="114999"/>
              </a:lnSpc>
              <a:spcBef>
                <a:spcPts val="0"/>
              </a:spcBef>
              <a:spcAft>
                <a:spcPts val="0"/>
              </a:spcAft>
              <a:buClr>
                <a:srgbClr val="004B53"/>
              </a:buClr>
              <a:buSzPts val="1600"/>
              <a:buFont typeface="Noto Sans Symbols"/>
              <a:buChar char="❑"/>
            </a:pPr>
            <a:r>
              <a:rPr lang="en-US" b="0" i="0" u="none" strike="noStrike" cap="none" dirty="0">
                <a:solidFill>
                  <a:srgbClr val="004B53"/>
                </a:solidFill>
                <a:latin typeface="Arial"/>
                <a:ea typeface="Arial"/>
                <a:cs typeface="Arial"/>
                <a:sym typeface="Arial"/>
              </a:rPr>
              <a:t>Note that in this case,  revenue refers to the  money earned only from  paid app installs.</a:t>
            </a:r>
            <a:endParaRPr dirty="0"/>
          </a:p>
          <a:p>
            <a:pPr marL="469265" marR="20320" lvl="0" indent="-457200" algn="just" rtl="0">
              <a:lnSpc>
                <a:spcPct val="114999"/>
              </a:lnSpc>
              <a:spcBef>
                <a:spcPts val="0"/>
              </a:spcBef>
              <a:spcAft>
                <a:spcPts val="0"/>
              </a:spcAft>
              <a:buClr>
                <a:srgbClr val="004B53"/>
              </a:buClr>
              <a:buSzPts val="1600"/>
              <a:buFont typeface="Noto Sans Symbols"/>
              <a:buChar char="❑"/>
            </a:pPr>
            <a:r>
              <a:rPr lang="en-US" b="0" i="0" u="none" strike="noStrike" cap="none" dirty="0">
                <a:solidFill>
                  <a:srgbClr val="004B53"/>
                </a:solidFill>
                <a:latin typeface="Arial"/>
                <a:ea typeface="Arial"/>
                <a:cs typeface="Arial"/>
                <a:sym typeface="Arial"/>
              </a:rPr>
              <a:t>The top categories in  which these apps fall are  </a:t>
            </a:r>
            <a:r>
              <a:rPr lang="en-US" b="1" i="0" u="none" strike="noStrike" cap="none" dirty="0">
                <a:solidFill>
                  <a:srgbClr val="004B53"/>
                </a:solidFill>
                <a:latin typeface="Arial"/>
                <a:ea typeface="Arial"/>
                <a:cs typeface="Arial"/>
                <a:sym typeface="Arial"/>
              </a:rPr>
              <a:t>Lifestyle</a:t>
            </a:r>
            <a:r>
              <a:rPr lang="en-US" b="0" i="0" u="none" strike="noStrike" cap="none" dirty="0">
                <a:solidFill>
                  <a:srgbClr val="004B53"/>
                </a:solidFill>
                <a:latin typeface="Arial"/>
                <a:ea typeface="Arial"/>
                <a:cs typeface="Arial"/>
                <a:sym typeface="Arial"/>
              </a:rPr>
              <a:t>(5), </a:t>
            </a:r>
            <a:r>
              <a:rPr lang="en-US" b="1" i="0" u="none" strike="noStrike" cap="none" dirty="0">
                <a:solidFill>
                  <a:srgbClr val="004B53"/>
                </a:solidFill>
                <a:latin typeface="Arial"/>
                <a:ea typeface="Arial"/>
                <a:cs typeface="Arial"/>
                <a:sym typeface="Arial"/>
              </a:rPr>
              <a:t>Family</a:t>
            </a:r>
            <a:r>
              <a:rPr lang="en-US" b="0" i="0" u="none" strike="noStrike" cap="none" dirty="0">
                <a:solidFill>
                  <a:srgbClr val="004B53"/>
                </a:solidFill>
                <a:latin typeface="Arial"/>
                <a:ea typeface="Arial"/>
                <a:cs typeface="Arial"/>
                <a:sym typeface="Arial"/>
              </a:rPr>
              <a:t>(5),  </a:t>
            </a:r>
            <a:r>
              <a:rPr lang="en-US" b="1" i="0" u="none" strike="noStrike" cap="none" dirty="0">
                <a:solidFill>
                  <a:srgbClr val="004B53"/>
                </a:solidFill>
                <a:latin typeface="Arial"/>
                <a:ea typeface="Arial"/>
                <a:cs typeface="Arial"/>
                <a:sym typeface="Arial"/>
              </a:rPr>
              <a:t>and Game</a:t>
            </a:r>
            <a:r>
              <a:rPr lang="en-US" b="0" i="0" u="none" strike="noStrike" cap="none" dirty="0">
                <a:solidFill>
                  <a:srgbClr val="004B53"/>
                </a:solidFill>
                <a:latin typeface="Arial"/>
                <a:ea typeface="Arial"/>
                <a:cs typeface="Arial"/>
                <a:sym typeface="Arial"/>
              </a:rPr>
              <a:t>(4).</a:t>
            </a:r>
            <a:endParaRPr dirty="0"/>
          </a:p>
          <a:p>
            <a:pPr marL="469265" marR="5080" lvl="0" indent="-457200" algn="just" rtl="0">
              <a:lnSpc>
                <a:spcPct val="114999"/>
              </a:lnSpc>
              <a:spcBef>
                <a:spcPts val="100"/>
              </a:spcBef>
              <a:spcAft>
                <a:spcPts val="0"/>
              </a:spcAft>
              <a:buClr>
                <a:srgbClr val="004B53"/>
              </a:buClr>
              <a:buSzPts val="1600"/>
              <a:buFont typeface="Noto Sans Symbols"/>
              <a:buChar char="❑"/>
            </a:pPr>
            <a:r>
              <a:rPr lang="en-US" b="1" i="0" u="none" strike="noStrike" cap="none" dirty="0">
                <a:solidFill>
                  <a:srgbClr val="004B53"/>
                </a:solidFill>
                <a:latin typeface="Arial"/>
                <a:ea typeface="Arial"/>
                <a:cs typeface="Arial"/>
                <a:sym typeface="Arial"/>
              </a:rPr>
              <a:t>Minecraft</a:t>
            </a:r>
            <a:r>
              <a:rPr lang="en-US" b="0" i="0" u="none" strike="noStrike" cap="none" dirty="0">
                <a:solidFill>
                  <a:srgbClr val="004B53"/>
                </a:solidFill>
                <a:latin typeface="Arial"/>
                <a:ea typeface="Arial"/>
                <a:cs typeface="Arial"/>
                <a:sym typeface="Arial"/>
              </a:rPr>
              <a:t>, </a:t>
            </a:r>
            <a:r>
              <a:rPr lang="en-US" b="1" i="0" u="none" strike="noStrike" cap="none" dirty="0">
                <a:solidFill>
                  <a:srgbClr val="004B53"/>
                </a:solidFill>
                <a:latin typeface="Arial"/>
                <a:ea typeface="Arial"/>
                <a:cs typeface="Arial"/>
                <a:sym typeface="Arial"/>
              </a:rPr>
              <a:t>I am rich</a:t>
            </a:r>
            <a:r>
              <a:rPr lang="en-US" b="0" i="0" u="none" strike="noStrike" cap="none" dirty="0">
                <a:solidFill>
                  <a:srgbClr val="004B53"/>
                </a:solidFill>
                <a:latin typeface="Arial"/>
                <a:ea typeface="Arial"/>
                <a:cs typeface="Arial"/>
                <a:sym typeface="Arial"/>
              </a:rPr>
              <a:t>, and </a:t>
            </a:r>
            <a:r>
              <a:rPr lang="en-US" b="1" i="0" u="none" strike="noStrike" cap="none" dirty="0">
                <a:solidFill>
                  <a:srgbClr val="004B53"/>
                </a:solidFill>
                <a:latin typeface="Arial"/>
                <a:ea typeface="Arial"/>
                <a:cs typeface="Arial"/>
                <a:sym typeface="Arial"/>
              </a:rPr>
              <a:t>I am  rich premium </a:t>
            </a:r>
            <a:r>
              <a:rPr lang="en-US" b="0" i="0" u="none" strike="noStrike" cap="none" dirty="0">
                <a:solidFill>
                  <a:srgbClr val="004B53"/>
                </a:solidFill>
                <a:latin typeface="Arial"/>
                <a:ea typeface="Arial"/>
                <a:cs typeface="Arial"/>
                <a:sym typeface="Arial"/>
              </a:rPr>
              <a:t>are the top paid  apps based on revenue  generated.</a:t>
            </a:r>
            <a:endParaRPr b="0" i="0" u="none" strike="noStrike" cap="none" dirty="0">
              <a:solidFill>
                <a:srgbClr val="004B53"/>
              </a:solidFill>
              <a:latin typeface="Arial"/>
              <a:ea typeface="Arial"/>
              <a:cs typeface="Arial"/>
              <a:sym typeface="Arial"/>
            </a:endParaRPr>
          </a:p>
          <a:p>
            <a:pPr marL="469265" marR="14604" lvl="0" indent="-457200" algn="just" rtl="0">
              <a:lnSpc>
                <a:spcPct val="114999"/>
              </a:lnSpc>
              <a:spcBef>
                <a:spcPts val="0"/>
              </a:spcBef>
              <a:spcAft>
                <a:spcPts val="0"/>
              </a:spcAft>
              <a:buClr>
                <a:srgbClr val="004B53"/>
              </a:buClr>
              <a:buSzPts val="1600"/>
              <a:buFont typeface="Noto Sans Symbols"/>
              <a:buChar char="❑"/>
            </a:pPr>
            <a:r>
              <a:rPr lang="en-US" b="1" i="0" u="none" strike="noStrike" cap="none" dirty="0">
                <a:solidFill>
                  <a:srgbClr val="004B53"/>
                </a:solidFill>
                <a:latin typeface="Arial"/>
                <a:ea typeface="Arial"/>
                <a:cs typeface="Arial"/>
                <a:sym typeface="Arial"/>
              </a:rPr>
              <a:t>Minecraft </a:t>
            </a:r>
            <a:r>
              <a:rPr lang="en-US" b="0" i="0" u="none" strike="noStrike" cap="none" dirty="0">
                <a:solidFill>
                  <a:srgbClr val="004B53"/>
                </a:solidFill>
                <a:latin typeface="Arial"/>
                <a:ea typeface="Arial"/>
                <a:cs typeface="Arial"/>
                <a:sym typeface="Arial"/>
              </a:rPr>
              <a:t>is the only app that  has over </a:t>
            </a:r>
            <a:r>
              <a:rPr lang="en-US" b="1" i="0" u="none" strike="noStrike" cap="none" dirty="0">
                <a:solidFill>
                  <a:srgbClr val="004B53"/>
                </a:solidFill>
                <a:latin typeface="Arial"/>
                <a:ea typeface="Arial"/>
                <a:cs typeface="Arial"/>
                <a:sym typeface="Arial"/>
              </a:rPr>
              <a:t>10  M  </a:t>
            </a:r>
            <a:r>
              <a:rPr lang="en-US" b="0" i="0" u="none" strike="noStrike" cap="none" dirty="0">
                <a:solidFill>
                  <a:srgbClr val="004B53"/>
                </a:solidFill>
                <a:latin typeface="Arial"/>
                <a:ea typeface="Arial"/>
                <a:cs typeface="Arial"/>
                <a:sym typeface="Arial"/>
              </a:rPr>
              <a:t>installs.</a:t>
            </a:r>
            <a:endParaRPr dirty="0"/>
          </a:p>
        </p:txBody>
      </p:sp>
      <p:sp>
        <p:nvSpPr>
          <p:cNvPr id="965" name="Google Shape;965;p283"/>
          <p:cNvSpPr/>
          <p:nvPr/>
        </p:nvSpPr>
        <p:spPr>
          <a:xfrm>
            <a:off x="144380" y="891636"/>
            <a:ext cx="3493970" cy="4251864"/>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242" name="Picture 2">
            <a:extLst>
              <a:ext uri="{FF2B5EF4-FFF2-40B4-BE49-F238E27FC236}">
                <a16:creationId xmlns:a16="http://schemas.microsoft.com/office/drawing/2014/main" id="{C39D4728-C8C3-AA09-D7BD-CD9208849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663" y="891637"/>
            <a:ext cx="5317957" cy="4113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69"/>
          <p:cNvSpPr txBox="1">
            <a:spLocks noGrp="1"/>
          </p:cNvSpPr>
          <p:nvPr>
            <p:ph type="title"/>
          </p:nvPr>
        </p:nvSpPr>
        <p:spPr>
          <a:xfrm>
            <a:off x="1435100" y="447802"/>
            <a:ext cx="7044054" cy="764312"/>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100"/>
              </a:spcBef>
              <a:spcAft>
                <a:spcPts val="0"/>
              </a:spcAft>
              <a:buSzPts val="1800"/>
              <a:buNone/>
            </a:pPr>
            <a:r>
              <a:rPr lang="en-US" sz="2400" b="1" dirty="0">
                <a:solidFill>
                  <a:schemeClr val="dk1"/>
                </a:solidFill>
                <a:latin typeface="Arial"/>
                <a:ea typeface="Arial"/>
                <a:cs typeface="Arial"/>
                <a:sym typeface="Arial"/>
              </a:rPr>
              <a:t>WHY ANALYZE THE GOOGLE PLAY  </a:t>
            </a:r>
            <a:br>
              <a:rPr lang="en-US" sz="2400" b="1" dirty="0">
                <a:solidFill>
                  <a:schemeClr val="dk1"/>
                </a:solidFill>
                <a:latin typeface="Arial"/>
                <a:ea typeface="Arial"/>
                <a:cs typeface="Arial"/>
                <a:sym typeface="Arial"/>
              </a:rPr>
            </a:br>
            <a:r>
              <a:rPr lang="en-US" sz="2400" b="1" dirty="0">
                <a:solidFill>
                  <a:schemeClr val="dk1"/>
                </a:solidFill>
                <a:latin typeface="Arial"/>
                <a:ea typeface="Arial"/>
                <a:cs typeface="Arial"/>
                <a:sym typeface="Arial"/>
              </a:rPr>
              <a:t>STORE?</a:t>
            </a:r>
            <a:endParaRPr sz="2400" b="1" dirty="0">
              <a:solidFill>
                <a:schemeClr val="dk1"/>
              </a:solidFill>
              <a:latin typeface="Arial"/>
              <a:ea typeface="Arial"/>
              <a:cs typeface="Arial"/>
              <a:sym typeface="Arial"/>
            </a:endParaRPr>
          </a:p>
        </p:txBody>
      </p:sp>
      <p:sp>
        <p:nvSpPr>
          <p:cNvPr id="788" name="Google Shape;788;p269"/>
          <p:cNvSpPr txBox="1"/>
          <p:nvPr/>
        </p:nvSpPr>
        <p:spPr>
          <a:xfrm>
            <a:off x="2135251" y="3167253"/>
            <a:ext cx="249936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What makes an App  popular? Can we predict  how popular it’s going to  be?</a:t>
            </a:r>
            <a:endParaRPr sz="1800" b="0" i="0" u="none" strike="noStrike" cap="none">
              <a:solidFill>
                <a:srgbClr val="000000"/>
              </a:solidFill>
              <a:latin typeface="Arial"/>
              <a:ea typeface="Arial"/>
              <a:cs typeface="Arial"/>
              <a:sym typeface="Arial"/>
            </a:endParaRPr>
          </a:p>
        </p:txBody>
      </p:sp>
      <p:sp>
        <p:nvSpPr>
          <p:cNvPr id="789" name="Google Shape;789;p269"/>
          <p:cNvSpPr txBox="1"/>
          <p:nvPr/>
        </p:nvSpPr>
        <p:spPr>
          <a:xfrm>
            <a:off x="2213610" y="1528064"/>
            <a:ext cx="1929764" cy="848994"/>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Mobile App Market  is set to grow 20%  by 2023</a:t>
            </a:r>
            <a:endParaRPr sz="1800" b="0" i="0" u="none" strike="noStrike" cap="none">
              <a:solidFill>
                <a:srgbClr val="000000"/>
              </a:solidFill>
              <a:latin typeface="Arial"/>
              <a:ea typeface="Arial"/>
              <a:cs typeface="Arial"/>
              <a:sym typeface="Arial"/>
            </a:endParaRPr>
          </a:p>
        </p:txBody>
      </p:sp>
      <p:sp>
        <p:nvSpPr>
          <p:cNvPr id="790" name="Google Shape;790;p269"/>
          <p:cNvSpPr txBox="1"/>
          <p:nvPr/>
        </p:nvSpPr>
        <p:spPr>
          <a:xfrm>
            <a:off x="6053454" y="1528064"/>
            <a:ext cx="2108200" cy="84899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Android Apps  comprise 90% of the  Mobile App Market</a:t>
            </a:r>
            <a:endParaRPr sz="1800" b="0" i="0" u="none" strike="noStrike" cap="none">
              <a:solidFill>
                <a:srgbClr val="000000"/>
              </a:solidFill>
              <a:latin typeface="Arial"/>
              <a:ea typeface="Arial"/>
              <a:cs typeface="Arial"/>
              <a:sym typeface="Arial"/>
            </a:endParaRPr>
          </a:p>
        </p:txBody>
      </p:sp>
      <p:sp>
        <p:nvSpPr>
          <p:cNvPr id="791" name="Google Shape;791;p269"/>
          <p:cNvSpPr txBox="1"/>
          <p:nvPr/>
        </p:nvSpPr>
        <p:spPr>
          <a:xfrm>
            <a:off x="6053454" y="3136899"/>
            <a:ext cx="242570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What are some  interesting patterns in  user behavior related to  app usage &amp; feedback</a:t>
            </a:r>
            <a:r>
              <a:rPr lang="en-US" sz="1800" b="0" i="0" u="none" strike="noStrike" cap="none">
                <a:solidFill>
                  <a:srgbClr val="FFFFFF"/>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
        <p:nvSpPr>
          <p:cNvPr id="792" name="Google Shape;792;p269"/>
          <p:cNvSpPr/>
          <p:nvPr/>
        </p:nvSpPr>
        <p:spPr>
          <a:xfrm>
            <a:off x="943355" y="1420367"/>
            <a:ext cx="960119" cy="96164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3" name="Google Shape;793;p269"/>
          <p:cNvSpPr/>
          <p:nvPr/>
        </p:nvSpPr>
        <p:spPr>
          <a:xfrm>
            <a:off x="4919471" y="3182111"/>
            <a:ext cx="926591" cy="9281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269"/>
          <p:cNvSpPr/>
          <p:nvPr/>
        </p:nvSpPr>
        <p:spPr>
          <a:xfrm>
            <a:off x="943355" y="3157727"/>
            <a:ext cx="960119" cy="96012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269"/>
          <p:cNvSpPr/>
          <p:nvPr/>
        </p:nvSpPr>
        <p:spPr>
          <a:xfrm>
            <a:off x="4791455" y="1447800"/>
            <a:ext cx="961644" cy="96011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96" name="Google Shape;796;p269"/>
          <p:cNvGrpSpPr/>
          <p:nvPr/>
        </p:nvGrpSpPr>
        <p:grpSpPr>
          <a:xfrm>
            <a:off x="538542" y="321949"/>
            <a:ext cx="809244" cy="809244"/>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84"/>
          <p:cNvSpPr txBox="1"/>
          <p:nvPr/>
        </p:nvSpPr>
        <p:spPr>
          <a:xfrm>
            <a:off x="1163653" y="258808"/>
            <a:ext cx="32414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App Size Analysis</a:t>
            </a:r>
            <a:endParaRPr/>
          </a:p>
        </p:txBody>
      </p:sp>
      <p:sp>
        <p:nvSpPr>
          <p:cNvPr id="972" name="Google Shape;972;p284"/>
          <p:cNvSpPr/>
          <p:nvPr/>
        </p:nvSpPr>
        <p:spPr>
          <a:xfrm>
            <a:off x="554849" y="25880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73" name="Google Shape;973;p284"/>
          <p:cNvPicPr preferRelativeResize="0"/>
          <p:nvPr/>
        </p:nvPicPr>
        <p:blipFill rotWithShape="1">
          <a:blip r:embed="rId4">
            <a:alphaModFix/>
          </a:blip>
          <a:srcRect/>
          <a:stretch/>
        </p:blipFill>
        <p:spPr>
          <a:xfrm>
            <a:off x="2252956" y="1146164"/>
            <a:ext cx="18000" cy="18000"/>
          </a:xfrm>
          <a:prstGeom prst="rect">
            <a:avLst/>
          </a:prstGeom>
          <a:noFill/>
          <a:ln>
            <a:noFill/>
          </a:ln>
        </p:spPr>
      </p:pic>
      <p:pic>
        <p:nvPicPr>
          <p:cNvPr id="974" name="Google Shape;974;p284"/>
          <p:cNvPicPr preferRelativeResize="0"/>
          <p:nvPr/>
        </p:nvPicPr>
        <p:blipFill rotWithShape="1">
          <a:blip r:embed="rId5">
            <a:alphaModFix/>
          </a:blip>
          <a:srcRect/>
          <a:stretch/>
        </p:blipFill>
        <p:spPr>
          <a:xfrm>
            <a:off x="2427916" y="2291324"/>
            <a:ext cx="25920" cy="18000"/>
          </a:xfrm>
          <a:prstGeom prst="rect">
            <a:avLst/>
          </a:prstGeom>
          <a:noFill/>
          <a:ln>
            <a:noFill/>
          </a:ln>
        </p:spPr>
      </p:pic>
      <p:sp>
        <p:nvSpPr>
          <p:cNvPr id="975" name="Google Shape;975;p284"/>
          <p:cNvSpPr txBox="1"/>
          <p:nvPr/>
        </p:nvSpPr>
        <p:spPr>
          <a:xfrm>
            <a:off x="0" y="939599"/>
            <a:ext cx="4405119" cy="1384995"/>
          </a:xfrm>
          <a:prstGeom prst="rect">
            <a:avLst/>
          </a:prstGeom>
          <a:noFill/>
          <a:ln>
            <a:noFill/>
          </a:ln>
        </p:spPr>
        <p:txBody>
          <a:bodyPr spcFirstLastPara="1" wrap="square" lIns="91425" tIns="45700" rIns="91425" bIns="45700" anchor="t" anchorCtr="0">
            <a:spAutoFit/>
          </a:bodyPr>
          <a:lstStyle/>
          <a:p>
            <a:pPr marL="469265" marR="1143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apps are categorized  based on its size between</a:t>
            </a:r>
            <a:endParaRPr sz="1200" b="0" i="0" u="none" strike="noStrike" cap="none">
              <a:solidFill>
                <a:srgbClr val="000000"/>
              </a:solidFill>
              <a:latin typeface="Arial"/>
              <a:ea typeface="Arial"/>
              <a:cs typeface="Arial"/>
              <a:sym typeface="Arial"/>
            </a:endParaRPr>
          </a:p>
          <a:p>
            <a:pPr marL="469265" marR="5080" lvl="0" indent="0" algn="just" rtl="0">
              <a:lnSpc>
                <a:spcPct val="100000"/>
              </a:lnSpc>
              <a:spcBef>
                <a:spcPts val="0"/>
              </a:spcBef>
              <a:spcAft>
                <a:spcPts val="0"/>
              </a:spcAft>
              <a:buNone/>
            </a:pPr>
            <a:r>
              <a:rPr lang="en-US" sz="1200" b="0" i="0" u="none" strike="noStrike" cap="none">
                <a:solidFill>
                  <a:srgbClr val="124F5B"/>
                </a:solidFill>
                <a:latin typeface="Arial"/>
                <a:ea typeface="Arial"/>
                <a:cs typeface="Arial"/>
                <a:sym typeface="Arial"/>
              </a:rPr>
              <a:t>~0    to 100 MB in the  intervals of 10  MB each.</a:t>
            </a:r>
            <a:endParaRPr sz="1200" b="0" i="0" u="none" strike="noStrike" cap="none">
              <a:solidFill>
                <a:srgbClr val="000000"/>
              </a:solidFill>
              <a:latin typeface="Arial"/>
              <a:ea typeface="Arial"/>
              <a:cs typeface="Arial"/>
              <a:sym typeface="Arial"/>
            </a:endParaRPr>
          </a:p>
          <a:p>
            <a:pPr marL="469265" marR="698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total number of apps in  each size category  indicates the                                  </a:t>
            </a:r>
            <a:r>
              <a:rPr lang="en-US" sz="1200" b="1" i="0" u="none" strike="noStrike" cap="none">
                <a:solidFill>
                  <a:srgbClr val="124F5B"/>
                </a:solidFill>
                <a:latin typeface="Arial"/>
                <a:ea typeface="Arial"/>
                <a:cs typeface="Arial"/>
                <a:sym typeface="Arial"/>
              </a:rPr>
              <a:t>competition</a:t>
            </a:r>
            <a:r>
              <a:rPr lang="en-US" sz="1200" b="0" i="0" u="none" strike="noStrike" cap="none">
                <a:solidFill>
                  <a:srgbClr val="124F5B"/>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265" marR="4762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Average number of </a:t>
            </a:r>
            <a:r>
              <a:rPr lang="en-US" sz="1200" b="1" i="0" u="none" strike="noStrike" cap="none">
                <a:solidFill>
                  <a:srgbClr val="124F5B"/>
                </a:solidFill>
                <a:latin typeface="Arial"/>
                <a:ea typeface="Arial"/>
                <a:cs typeface="Arial"/>
                <a:sym typeface="Arial"/>
              </a:rPr>
              <a:t>user  reviews  </a:t>
            </a:r>
            <a:r>
              <a:rPr lang="en-US" sz="1200" b="0" i="0" u="none" strike="noStrike" cap="none">
                <a:solidFill>
                  <a:srgbClr val="124F5B"/>
                </a:solidFill>
                <a:latin typeface="Arial"/>
                <a:ea typeface="Arial"/>
                <a:cs typeface="Arial"/>
                <a:sym typeface="Arial"/>
              </a:rPr>
              <a:t>and  </a:t>
            </a:r>
            <a:r>
              <a:rPr lang="en-US" sz="1200" b="1" i="0" u="none" strike="noStrike" cap="none">
                <a:solidFill>
                  <a:srgbClr val="124F5B"/>
                </a:solidFill>
                <a:latin typeface="Arial"/>
                <a:ea typeface="Arial"/>
                <a:cs typeface="Arial"/>
                <a:sym typeface="Arial"/>
              </a:rPr>
              <a:t>average app installs</a:t>
            </a:r>
            <a:r>
              <a:rPr lang="en-US" sz="1200" b="0" i="0" u="none" strike="noStrike" cap="none">
                <a:solidFill>
                  <a:srgbClr val="124F5B"/>
                </a:solidFill>
                <a:latin typeface="Arial"/>
                <a:ea typeface="Arial"/>
                <a:cs typeface="Arial"/>
                <a:sym typeface="Arial"/>
              </a:rPr>
              <a:t> in each size category indicates the </a:t>
            </a:r>
            <a:r>
              <a:rPr lang="en-US" sz="1200" b="1" i="0" u="none" strike="noStrike" cap="none">
                <a:solidFill>
                  <a:srgbClr val="124F5B"/>
                </a:solidFill>
                <a:latin typeface="Arial"/>
                <a:ea typeface="Arial"/>
                <a:cs typeface="Arial"/>
                <a:sym typeface="Arial"/>
              </a:rPr>
              <a:t>popularity </a:t>
            </a:r>
            <a:r>
              <a:rPr lang="en-US" sz="1200" b="0" i="0" u="none" strike="noStrike" cap="none">
                <a:solidFill>
                  <a:srgbClr val="124F5B"/>
                </a:solidFill>
                <a:latin typeface="Arial"/>
                <a:ea typeface="Arial"/>
                <a:cs typeface="Arial"/>
                <a:sym typeface="Arial"/>
              </a:rPr>
              <a:t>of the respective app.</a:t>
            </a:r>
            <a:endParaRPr sz="1200" b="0" i="0" u="none" strike="noStrike" cap="none">
              <a:solidFill>
                <a:srgbClr val="000000"/>
              </a:solidFill>
              <a:latin typeface="Arial"/>
              <a:ea typeface="Arial"/>
              <a:cs typeface="Arial"/>
              <a:sym typeface="Arial"/>
            </a:endParaRPr>
          </a:p>
        </p:txBody>
      </p:sp>
      <p:sp>
        <p:nvSpPr>
          <p:cNvPr id="979" name="Google Shape;979;p284"/>
          <p:cNvSpPr/>
          <p:nvPr/>
        </p:nvSpPr>
        <p:spPr>
          <a:xfrm>
            <a:off x="70631" y="881325"/>
            <a:ext cx="4334488"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266" name="Picture 2">
            <a:extLst>
              <a:ext uri="{FF2B5EF4-FFF2-40B4-BE49-F238E27FC236}">
                <a16:creationId xmlns:a16="http://schemas.microsoft.com/office/drawing/2014/main" id="{8A815765-9BC3-2F34-D80B-461A4FA62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8241" y="375557"/>
            <a:ext cx="4395345" cy="219619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0C2FAF7-D724-A7E7-18A7-5104B017B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087" y="2634836"/>
            <a:ext cx="4223499" cy="2446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5AED627-3CE3-6861-461B-6AA15100D6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99110"/>
            <a:ext cx="4628241" cy="2582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5" name="Google Shape;985;p285"/>
          <p:cNvSpPr txBox="1"/>
          <p:nvPr/>
        </p:nvSpPr>
        <p:spPr>
          <a:xfrm>
            <a:off x="923614" y="173889"/>
            <a:ext cx="64493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 Android version based on each category</a:t>
            </a:r>
            <a:endParaRPr/>
          </a:p>
        </p:txBody>
      </p:sp>
      <p:sp>
        <p:nvSpPr>
          <p:cNvPr id="986" name="Google Shape;986;p285"/>
          <p:cNvSpPr/>
          <p:nvPr/>
        </p:nvSpPr>
        <p:spPr>
          <a:xfrm>
            <a:off x="410356"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290" name="Picture 2">
            <a:extLst>
              <a:ext uri="{FF2B5EF4-FFF2-40B4-BE49-F238E27FC236}">
                <a16:creationId xmlns:a16="http://schemas.microsoft.com/office/drawing/2014/main" id="{0C7F289E-0F68-EA77-4A7E-8FFB871EE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36" y="681038"/>
            <a:ext cx="8956221" cy="4405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2" name="Google Shape;992;p286"/>
          <p:cNvSpPr txBox="1"/>
          <p:nvPr/>
        </p:nvSpPr>
        <p:spPr>
          <a:xfrm>
            <a:off x="1113664" y="173889"/>
            <a:ext cx="64229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Percentage of Review Sentiments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993" name="Google Shape;993;p286"/>
          <p:cNvSpPr/>
          <p:nvPr/>
        </p:nvSpPr>
        <p:spPr>
          <a:xfrm>
            <a:off x="430626"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286"/>
          <p:cNvSpPr txBox="1"/>
          <p:nvPr/>
        </p:nvSpPr>
        <p:spPr>
          <a:xfrm>
            <a:off x="191093" y="1516990"/>
            <a:ext cx="3108960" cy="2245487"/>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dirty="0">
              <a:solidFill>
                <a:srgbClr val="000000"/>
              </a:solidFill>
              <a:latin typeface="Times New Roman"/>
              <a:ea typeface="Times New Roman"/>
              <a:cs typeface="Times New Roman"/>
              <a:sym typeface="Times New Roman"/>
            </a:endParaRPr>
          </a:p>
          <a:p>
            <a:pPr marL="91440" marR="84455" lvl="0" indent="0" algn="just" rtl="0">
              <a:lnSpc>
                <a:spcPct val="100000"/>
              </a:lnSpc>
              <a:spcBef>
                <a:spcPts val="0"/>
              </a:spcBef>
              <a:spcAft>
                <a:spcPts val="0"/>
              </a:spcAft>
              <a:buNone/>
            </a:pPr>
            <a:r>
              <a:rPr lang="en-US" sz="1600" b="0" i="0" u="none" strike="noStrike" cap="none" dirty="0">
                <a:solidFill>
                  <a:srgbClr val="124F5C"/>
                </a:solidFill>
                <a:latin typeface="Arial"/>
                <a:ea typeface="Arial"/>
                <a:cs typeface="Arial"/>
                <a:sym typeface="Arial"/>
              </a:rPr>
              <a:t>The number of </a:t>
            </a:r>
            <a:r>
              <a:rPr lang="en-US" sz="1600" b="1" i="0" u="none" strike="noStrike" cap="none" dirty="0">
                <a:solidFill>
                  <a:srgbClr val="124F5C"/>
                </a:solidFill>
                <a:latin typeface="Arial"/>
                <a:ea typeface="Arial"/>
                <a:cs typeface="Arial"/>
                <a:sym typeface="Arial"/>
              </a:rPr>
              <a:t>Unique </a:t>
            </a:r>
            <a:r>
              <a:rPr lang="en-US" sz="1600" b="0" i="0" u="none" strike="noStrike" cap="none" dirty="0">
                <a:solidFill>
                  <a:srgbClr val="124F5C"/>
                </a:solidFill>
                <a:latin typeface="Arial"/>
                <a:ea typeface="Arial"/>
                <a:cs typeface="Arial"/>
                <a:sym typeface="Arial"/>
              </a:rPr>
              <a:t>Apps  from Play store and User  reviews merged dataset are  </a:t>
            </a:r>
            <a:r>
              <a:rPr lang="en-US" sz="1600" b="1" i="0" u="none" strike="noStrike" cap="none" dirty="0">
                <a:solidFill>
                  <a:srgbClr val="124F5C"/>
                </a:solidFill>
                <a:latin typeface="Arial"/>
                <a:ea typeface="Arial"/>
                <a:cs typeface="Arial"/>
                <a:sym typeface="Arial"/>
              </a:rPr>
              <a:t>816.</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20"/>
              </a:spcBef>
              <a:spcAft>
                <a:spcPts val="0"/>
              </a:spcAft>
              <a:buNone/>
            </a:pPr>
            <a:endParaRPr sz="1650" b="0" i="0" u="none" strike="noStrike" cap="none" dirty="0">
              <a:solidFill>
                <a:srgbClr val="000000"/>
              </a:solidFill>
              <a:latin typeface="Arial"/>
              <a:ea typeface="Arial"/>
              <a:cs typeface="Arial"/>
              <a:sym typeface="Arial"/>
            </a:endParaRPr>
          </a:p>
          <a:p>
            <a:pPr marL="91440" marR="81280" lvl="0" indent="0" algn="just" rtl="0">
              <a:lnSpc>
                <a:spcPct val="100000"/>
              </a:lnSpc>
              <a:spcBef>
                <a:spcPts val="5"/>
              </a:spcBef>
              <a:spcAft>
                <a:spcPts val="0"/>
              </a:spcAft>
              <a:buNone/>
            </a:pPr>
            <a:r>
              <a:rPr lang="en-US" sz="1600" b="0" i="0" u="none" strike="noStrike" cap="none" dirty="0">
                <a:solidFill>
                  <a:srgbClr val="124F5C"/>
                </a:solidFill>
                <a:latin typeface="Arial"/>
                <a:ea typeface="Arial"/>
                <a:cs typeface="Arial"/>
                <a:sym typeface="Arial"/>
              </a:rPr>
              <a:t>From Sentiment column</a:t>
            </a:r>
            <a:r>
              <a:rPr lang="en-US" sz="1600" b="1" i="0" u="none" strike="noStrike" cap="none" dirty="0">
                <a:solidFill>
                  <a:srgbClr val="124F5C"/>
                </a:solidFill>
                <a:latin typeface="Arial"/>
                <a:ea typeface="Arial"/>
                <a:cs typeface="Arial"/>
                <a:sym typeface="Arial"/>
              </a:rPr>
              <a:t>, 64%  </a:t>
            </a:r>
            <a:r>
              <a:rPr lang="en-US" sz="1600" b="0" i="0" u="none" strike="noStrike" cap="none" dirty="0">
                <a:solidFill>
                  <a:srgbClr val="124F5C"/>
                </a:solidFill>
                <a:latin typeface="Arial"/>
                <a:ea typeface="Arial"/>
                <a:cs typeface="Arial"/>
                <a:sym typeface="Arial"/>
              </a:rPr>
              <a:t>are </a:t>
            </a:r>
            <a:r>
              <a:rPr lang="en-US" sz="1600" b="1" i="0" u="none" strike="noStrike" cap="none" dirty="0">
                <a:solidFill>
                  <a:srgbClr val="124F5C"/>
                </a:solidFill>
                <a:latin typeface="Arial"/>
                <a:ea typeface="Arial"/>
                <a:cs typeface="Arial"/>
                <a:sym typeface="Arial"/>
              </a:rPr>
              <a:t>Positive, 22% </a:t>
            </a:r>
            <a:r>
              <a:rPr lang="en-US" sz="1600" b="0" i="0" u="none" strike="noStrike" cap="none" dirty="0">
                <a:solidFill>
                  <a:srgbClr val="124F5C"/>
                </a:solidFill>
                <a:latin typeface="Arial"/>
                <a:ea typeface="Arial"/>
                <a:cs typeface="Arial"/>
                <a:sym typeface="Arial"/>
              </a:rPr>
              <a:t>are </a:t>
            </a:r>
            <a:r>
              <a:rPr lang="en-US" sz="1600" b="1" i="0" u="none" strike="noStrike" cap="none" dirty="0">
                <a:solidFill>
                  <a:srgbClr val="124F5C"/>
                </a:solidFill>
                <a:latin typeface="Arial"/>
                <a:ea typeface="Arial"/>
                <a:cs typeface="Arial"/>
                <a:sym typeface="Arial"/>
              </a:rPr>
              <a:t>Negative  </a:t>
            </a:r>
            <a:r>
              <a:rPr lang="en-US" sz="1600" b="0" i="0" u="none" strike="noStrike" cap="none" dirty="0">
                <a:solidFill>
                  <a:srgbClr val="124F5C"/>
                </a:solidFill>
                <a:latin typeface="Arial"/>
                <a:ea typeface="Arial"/>
                <a:cs typeface="Arial"/>
                <a:sym typeface="Arial"/>
              </a:rPr>
              <a:t>and </a:t>
            </a:r>
            <a:r>
              <a:rPr lang="en-US" sz="1600" b="1" i="0" u="none" strike="noStrike" cap="none" dirty="0">
                <a:solidFill>
                  <a:srgbClr val="124F5C"/>
                </a:solidFill>
                <a:latin typeface="Arial"/>
                <a:ea typeface="Arial"/>
                <a:cs typeface="Arial"/>
                <a:sym typeface="Arial"/>
              </a:rPr>
              <a:t>14% </a:t>
            </a:r>
            <a:r>
              <a:rPr lang="en-US" sz="1600" b="0" i="0" u="none" strike="noStrike" cap="none" dirty="0">
                <a:solidFill>
                  <a:srgbClr val="124F5C"/>
                </a:solidFill>
                <a:latin typeface="Arial"/>
                <a:ea typeface="Arial"/>
                <a:cs typeface="Arial"/>
                <a:sym typeface="Arial"/>
              </a:rPr>
              <a:t>are </a:t>
            </a:r>
            <a:r>
              <a:rPr lang="en-US" sz="1600" b="1" i="0" u="none" strike="noStrike" cap="none" dirty="0">
                <a:solidFill>
                  <a:srgbClr val="124F5C"/>
                </a:solidFill>
                <a:latin typeface="Arial"/>
                <a:ea typeface="Arial"/>
                <a:cs typeface="Arial"/>
                <a:sym typeface="Arial"/>
              </a:rPr>
              <a:t>Neutral </a:t>
            </a:r>
            <a:r>
              <a:rPr lang="en-US" sz="1600" b="0" i="0" u="none" strike="noStrike" cap="none" dirty="0">
                <a:solidFill>
                  <a:srgbClr val="124F5C"/>
                </a:solidFill>
                <a:latin typeface="Arial"/>
                <a:ea typeface="Arial"/>
                <a:cs typeface="Arial"/>
                <a:sym typeface="Arial"/>
              </a:rPr>
              <a:t>values.</a:t>
            </a:r>
            <a:endParaRPr sz="1600" b="0" i="0" u="none" strike="noStrike" cap="none" dirty="0">
              <a:solidFill>
                <a:srgbClr val="000000"/>
              </a:solidFill>
              <a:latin typeface="Arial"/>
              <a:ea typeface="Arial"/>
              <a:cs typeface="Arial"/>
              <a:sym typeface="Arial"/>
            </a:endParaRPr>
          </a:p>
        </p:txBody>
      </p:sp>
      <p:pic>
        <p:nvPicPr>
          <p:cNvPr id="13314" name="Picture 2">
            <a:extLst>
              <a:ext uri="{FF2B5EF4-FFF2-40B4-BE49-F238E27FC236}">
                <a16:creationId xmlns:a16="http://schemas.microsoft.com/office/drawing/2014/main" id="{6F638A2E-0E14-5218-9172-DDC54F182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4" y="680162"/>
            <a:ext cx="5732008" cy="4385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287"/>
          <p:cNvSpPr txBox="1"/>
          <p:nvPr/>
        </p:nvSpPr>
        <p:spPr>
          <a:xfrm>
            <a:off x="983480" y="177402"/>
            <a:ext cx="82760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Positive and Negative Reviews</a:t>
            </a:r>
            <a:endParaRPr sz="2400" b="1" i="0" u="none" strike="noStrike" cap="none">
              <a:solidFill>
                <a:schemeClr val="dk1"/>
              </a:solidFill>
              <a:latin typeface="Arial"/>
              <a:ea typeface="Arial"/>
              <a:cs typeface="Arial"/>
              <a:sym typeface="Arial"/>
            </a:endParaRPr>
          </a:p>
        </p:txBody>
      </p:sp>
      <p:sp>
        <p:nvSpPr>
          <p:cNvPr id="1000" name="Google Shape;1000;p287"/>
          <p:cNvSpPr/>
          <p:nvPr/>
        </p:nvSpPr>
        <p:spPr>
          <a:xfrm>
            <a:off x="302492" y="177402"/>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287"/>
          <p:cNvSpPr txBox="1"/>
          <p:nvPr/>
        </p:nvSpPr>
        <p:spPr>
          <a:xfrm>
            <a:off x="0" y="4583412"/>
            <a:ext cx="4803006" cy="498855"/>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3185" lvl="0" indent="0" algn="just" rtl="0">
              <a:lnSpc>
                <a:spcPct val="100000"/>
              </a:lnSpc>
              <a:spcBef>
                <a:spcPts val="0"/>
              </a:spcBef>
              <a:spcAft>
                <a:spcPts val="0"/>
              </a:spcAft>
              <a:buNone/>
            </a:pPr>
            <a:r>
              <a:rPr lang="en-US" sz="1600" b="1" i="0" u="none" strike="noStrike" cap="none">
                <a:solidFill>
                  <a:srgbClr val="124F5C"/>
                </a:solidFill>
                <a:latin typeface="Arial"/>
                <a:ea typeface="Arial"/>
                <a:cs typeface="Arial"/>
                <a:sym typeface="Arial"/>
              </a:rPr>
              <a:t>Helix Jump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209 Positive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sp>
        <p:nvSpPr>
          <p:cNvPr id="1004" name="Google Shape;1004;p287"/>
          <p:cNvSpPr txBox="1"/>
          <p:nvPr/>
        </p:nvSpPr>
        <p:spPr>
          <a:xfrm>
            <a:off x="5067202" y="4366824"/>
            <a:ext cx="4076798" cy="745076"/>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2550" lvl="0" indent="0" algn="just" rtl="0">
              <a:lnSpc>
                <a:spcPct val="100000"/>
              </a:lnSpc>
              <a:spcBef>
                <a:spcPts val="0"/>
              </a:spcBef>
              <a:spcAft>
                <a:spcPts val="0"/>
              </a:spcAft>
              <a:buNone/>
            </a:pPr>
            <a:r>
              <a:rPr lang="en-US" sz="1600" b="1" i="0" u="none" strike="noStrike" cap="none">
                <a:solidFill>
                  <a:srgbClr val="124F5C"/>
                </a:solidFill>
                <a:latin typeface="Arial"/>
                <a:ea typeface="Arial"/>
                <a:cs typeface="Arial"/>
                <a:sym typeface="Arial"/>
              </a:rPr>
              <a:t>Angry Bird Classic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147 Negative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pic>
        <p:nvPicPr>
          <p:cNvPr id="14338" name="Picture 2">
            <a:extLst>
              <a:ext uri="{FF2B5EF4-FFF2-40B4-BE49-F238E27FC236}">
                <a16:creationId xmlns:a16="http://schemas.microsoft.com/office/drawing/2014/main" id="{757C64FE-E66C-F2D0-EE8F-C5700C4FB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3675"/>
            <a:ext cx="4571999" cy="385512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33AD02-BD08-4B88-A061-0DD9DC15F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644525"/>
            <a:ext cx="4572000" cy="36776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10" name="Google Shape;1010;p288"/>
          <p:cNvSpPr txBox="1"/>
          <p:nvPr/>
        </p:nvSpPr>
        <p:spPr>
          <a:xfrm>
            <a:off x="1008255" y="79997"/>
            <a:ext cx="571980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Is </a:t>
            </a:r>
            <a:r>
              <a:rPr lang="en-US" sz="2400" b="1" i="0" u="none" strike="noStrike" cap="none" dirty="0" err="1">
                <a:solidFill>
                  <a:schemeClr val="dk1"/>
                </a:solidFill>
                <a:latin typeface="Arial"/>
                <a:ea typeface="Arial"/>
                <a:cs typeface="Arial"/>
                <a:sym typeface="Arial"/>
              </a:rPr>
              <a:t>sentiment_subjectivity</a:t>
            </a:r>
            <a:r>
              <a:rPr lang="en-US" sz="2400" b="1" i="0" u="none" strike="noStrike" cap="none" dirty="0">
                <a:solidFill>
                  <a:schemeClr val="dk1"/>
                </a:solidFill>
                <a:latin typeface="Arial"/>
                <a:ea typeface="Arial"/>
                <a:cs typeface="Arial"/>
                <a:sym typeface="Arial"/>
              </a:rPr>
              <a:t> proportional to </a:t>
            </a:r>
            <a:r>
              <a:rPr lang="en-US" sz="2400" b="1" i="0" u="none" strike="noStrike" cap="none" dirty="0" err="1">
                <a:solidFill>
                  <a:schemeClr val="dk1"/>
                </a:solidFill>
                <a:latin typeface="Arial"/>
                <a:ea typeface="Arial"/>
                <a:cs typeface="Arial"/>
                <a:sym typeface="Arial"/>
              </a:rPr>
              <a:t>sentiment_polarity</a:t>
            </a:r>
            <a:r>
              <a:rPr lang="en-US" sz="2400" b="1" i="0" u="none" strike="noStrike" cap="none" dirty="0">
                <a:solidFill>
                  <a:schemeClr val="dk1"/>
                </a:solidFill>
                <a:latin typeface="Arial"/>
                <a:ea typeface="Arial"/>
                <a:cs typeface="Arial"/>
                <a:sym typeface="Arial"/>
              </a:rPr>
              <a:t>?</a:t>
            </a:r>
            <a:endParaRPr dirty="0"/>
          </a:p>
        </p:txBody>
      </p:sp>
      <p:sp>
        <p:nvSpPr>
          <p:cNvPr id="1011" name="Google Shape;1011;p288"/>
          <p:cNvSpPr/>
          <p:nvPr/>
        </p:nvSpPr>
        <p:spPr>
          <a:xfrm>
            <a:off x="397549" y="154638"/>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288"/>
          <p:cNvSpPr txBox="1"/>
          <p:nvPr/>
        </p:nvSpPr>
        <p:spPr>
          <a:xfrm>
            <a:off x="22164" y="1730028"/>
            <a:ext cx="2868328"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endParaRPr sz="1600" b="0" i="0" u="none" strike="noStrike" cap="none">
              <a:solidFill>
                <a:srgbClr val="004B53"/>
              </a:solidFill>
              <a:latin typeface="Arial"/>
              <a:ea typeface="Arial"/>
              <a:cs typeface="Arial"/>
              <a:sym typeface="Arial"/>
            </a:endParaRPr>
          </a:p>
        </p:txBody>
      </p:sp>
      <p:sp>
        <p:nvSpPr>
          <p:cNvPr id="1013" name="Google Shape;1013;p288"/>
          <p:cNvSpPr txBox="1"/>
          <p:nvPr/>
        </p:nvSpPr>
        <p:spPr>
          <a:xfrm>
            <a:off x="81643" y="1667536"/>
            <a:ext cx="2786686" cy="2433309"/>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a:solidFill>
                <a:srgbClr val="000000"/>
              </a:solidFill>
              <a:latin typeface="Times New Roman"/>
              <a:ea typeface="Times New Roman"/>
              <a:cs typeface="Times New Roman"/>
              <a:sym typeface="Times New Roman"/>
            </a:endParaRPr>
          </a:p>
        </p:txBody>
      </p:sp>
      <p:pic>
        <p:nvPicPr>
          <p:cNvPr id="15362" name="Picture 2">
            <a:extLst>
              <a:ext uri="{FF2B5EF4-FFF2-40B4-BE49-F238E27FC236}">
                <a16:creationId xmlns:a16="http://schemas.microsoft.com/office/drawing/2014/main" id="{39417764-3318-26ED-F020-FD3B046A6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940" y="910994"/>
            <a:ext cx="6133896" cy="4152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289"/>
          <p:cNvSpPr txBox="1"/>
          <p:nvPr/>
        </p:nvSpPr>
        <p:spPr>
          <a:xfrm>
            <a:off x="948545" y="156755"/>
            <a:ext cx="6788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Courier New"/>
                <a:ea typeface="Courier New"/>
                <a:cs typeface="Courier New"/>
                <a:sym typeface="Courier New"/>
              </a:rPr>
              <a:t>Co-Relation in merged data frame</a:t>
            </a:r>
            <a:endParaRPr/>
          </a:p>
        </p:txBody>
      </p:sp>
      <p:sp>
        <p:nvSpPr>
          <p:cNvPr id="1020" name="Google Shape;1020;p289"/>
          <p:cNvSpPr txBox="1"/>
          <p:nvPr/>
        </p:nvSpPr>
        <p:spPr>
          <a:xfrm>
            <a:off x="59803" y="1704975"/>
            <a:ext cx="2268530" cy="2217274"/>
          </a:xfrm>
          <a:prstGeom prst="rect">
            <a:avLst/>
          </a:prstGeom>
          <a:noFill/>
          <a:ln w="12700" cap="flat" cmpd="sng">
            <a:solidFill>
              <a:srgbClr val="CC0000"/>
            </a:solidFill>
            <a:prstDash val="solid"/>
            <a:round/>
            <a:headEnd type="none" w="sm" len="sm"/>
            <a:tailEnd type="none" w="sm" len="sm"/>
          </a:ln>
        </p:spPr>
        <p:txBody>
          <a:bodyPr spcFirstLastPara="1" wrap="square" lIns="0" tIns="1250" rIns="0" bIns="0" anchor="t" anchorCtr="0">
            <a:spAutoFit/>
          </a:bodyPr>
          <a:lstStyle/>
          <a:p>
            <a:pPr marL="91440" marR="83820" lvl="0" indent="0" algn="just" rtl="0">
              <a:lnSpc>
                <a:spcPct val="100000"/>
              </a:lnSpc>
              <a:spcBef>
                <a:spcPts val="0"/>
              </a:spcBef>
              <a:spcAft>
                <a:spcPts val="0"/>
              </a:spcAft>
              <a:buNone/>
            </a:pPr>
            <a:r>
              <a:rPr lang="en-US" sz="1600" b="0" i="0" u="none" strike="noStrike" cap="none">
                <a:solidFill>
                  <a:srgbClr val="124F5C"/>
                </a:solidFill>
                <a:latin typeface="Arial"/>
                <a:ea typeface="Arial"/>
                <a:cs typeface="Arial"/>
                <a:sym typeface="Arial"/>
              </a:rPr>
              <a:t>In this correlation matrix, There is not  a significant relationship between  Rating, Reviews, Size and Installs  with respect to the Sentiment polarity  and Sentiment subjectivity.</a:t>
            </a:r>
            <a:endParaRPr sz="1600" b="0" i="0" u="none" strike="noStrike" cap="none">
              <a:solidFill>
                <a:srgbClr val="000000"/>
              </a:solidFill>
              <a:latin typeface="Arial"/>
              <a:ea typeface="Arial"/>
              <a:cs typeface="Arial"/>
              <a:sym typeface="Arial"/>
            </a:endParaRPr>
          </a:p>
        </p:txBody>
      </p:sp>
      <p:sp>
        <p:nvSpPr>
          <p:cNvPr id="1021" name="Google Shape;1021;p289"/>
          <p:cNvSpPr/>
          <p:nvPr/>
        </p:nvSpPr>
        <p:spPr>
          <a:xfrm>
            <a:off x="261634" y="156755"/>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7410" name="Picture 2">
            <a:extLst>
              <a:ext uri="{FF2B5EF4-FFF2-40B4-BE49-F238E27FC236}">
                <a16:creationId xmlns:a16="http://schemas.microsoft.com/office/drawing/2014/main" id="{D6B0C4BF-2D59-9367-2C51-2262FC0EA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812" y="555171"/>
            <a:ext cx="6682385" cy="4523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7" name="Google Shape;1027;p290"/>
          <p:cNvSpPr/>
          <p:nvPr/>
        </p:nvSpPr>
        <p:spPr>
          <a:xfrm>
            <a:off x="44865" y="86484"/>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0" name="Google Shape;1030;p290"/>
          <p:cNvSpPr txBox="1"/>
          <p:nvPr/>
        </p:nvSpPr>
        <p:spPr>
          <a:xfrm>
            <a:off x="525002" y="86484"/>
            <a:ext cx="861899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Distribution of Apps updated over the </a:t>
            </a:r>
          </a:p>
          <a:p>
            <a:pPr marL="0" marR="0" lvl="0" indent="0" algn="l" rtl="0">
              <a:lnSpc>
                <a:spcPct val="100000"/>
              </a:lnSpc>
              <a:spcBef>
                <a:spcPts val="0"/>
              </a:spcBef>
              <a:spcAft>
                <a:spcPts val="0"/>
              </a:spcAft>
              <a:buNone/>
            </a:pPr>
            <a:r>
              <a:rPr lang="en-US" sz="2400" b="1" i="0" u="none" strike="noStrike" cap="none" dirty="0">
                <a:solidFill>
                  <a:schemeClr val="dk1"/>
                </a:solidFill>
                <a:latin typeface="Arial"/>
                <a:ea typeface="Arial"/>
                <a:cs typeface="Arial"/>
                <a:sym typeface="Arial"/>
              </a:rPr>
              <a:t>Year and Month</a:t>
            </a:r>
            <a:endParaRPr dirty="0"/>
          </a:p>
        </p:txBody>
      </p:sp>
      <p:pic>
        <p:nvPicPr>
          <p:cNvPr id="16386" name="Picture 2">
            <a:extLst>
              <a:ext uri="{FF2B5EF4-FFF2-40B4-BE49-F238E27FC236}">
                <a16:creationId xmlns:a16="http://schemas.microsoft.com/office/drawing/2014/main" id="{1171570A-5EA8-9484-6172-F16F0276B7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5" y="1240971"/>
            <a:ext cx="3866253" cy="339634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665DDF6B-DBEF-CB03-B540-7E277EFD7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829" y="917440"/>
            <a:ext cx="5096817" cy="200013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854DF32B-9949-980F-71CC-BE4721B7DC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2964" y="3004457"/>
            <a:ext cx="4990682" cy="2052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6" name="Google Shape;1036;p18"/>
          <p:cNvSpPr txBox="1"/>
          <p:nvPr/>
        </p:nvSpPr>
        <p:spPr>
          <a:xfrm>
            <a:off x="62991" y="886988"/>
            <a:ext cx="8363584" cy="2233930"/>
          </a:xfrm>
          <a:prstGeom prst="rect">
            <a:avLst/>
          </a:prstGeom>
          <a:noFill/>
          <a:ln>
            <a:noFill/>
          </a:ln>
        </p:spPr>
        <p:txBody>
          <a:bodyPr spcFirstLastPara="1" wrap="square" lIns="0" tIns="53325" rIns="0" bIns="0" anchor="t" anchorCtr="0">
            <a:spAutoFit/>
          </a:bodyPr>
          <a:lstStyle/>
          <a:p>
            <a:pPr marL="469900" marR="0" lvl="0" indent="-457200" algn="just"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Reading the dataset and comprehending the problem statement.</a:t>
            </a:r>
            <a:endParaRPr sz="1800" b="0" i="0" u="none" strike="noStrike" cap="none">
              <a:solidFill>
                <a:srgbClr val="000000"/>
              </a:solidFill>
              <a:latin typeface="Verdana"/>
              <a:ea typeface="Verdana"/>
              <a:cs typeface="Verdana"/>
              <a:sym typeface="Verdana"/>
            </a:endParaRPr>
          </a:p>
          <a:p>
            <a:pPr marL="469265" marR="10795"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Examining the business KPIs for app development and devising a  solution to the problem.</a:t>
            </a:r>
            <a:endParaRPr sz="1800" b="0" i="0" u="none" strike="noStrike" cap="none">
              <a:solidFill>
                <a:srgbClr val="000000"/>
              </a:solidFill>
              <a:latin typeface="Verdana"/>
              <a:ea typeface="Verdana"/>
              <a:cs typeface="Verdana"/>
              <a:sym typeface="Verdana"/>
            </a:endParaRPr>
          </a:p>
          <a:p>
            <a:pPr marL="469900" marR="0" lvl="0" indent="-457200" algn="just" rtl="0">
              <a:lnSpc>
                <a:spcPct val="100000"/>
              </a:lnSpc>
              <a:spcBef>
                <a:spcPts val="325"/>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Handling the error, duplicate and NaN values in the dataset.</a:t>
            </a:r>
            <a:endParaRPr sz="18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sz="1800" b="0" i="0" u="none" strike="noStrike" cap="none">
              <a:solidFill>
                <a:srgbClr val="000000"/>
              </a:solidFill>
              <a:latin typeface="Verdana"/>
              <a:ea typeface="Verdana"/>
              <a:cs typeface="Verdana"/>
              <a:sym typeface="Verdana"/>
            </a:endParaRPr>
          </a:p>
        </p:txBody>
      </p:sp>
      <p:sp>
        <p:nvSpPr>
          <p:cNvPr id="1037" name="Google Shape;1037;p18"/>
          <p:cNvSpPr/>
          <p:nvPr/>
        </p:nvSpPr>
        <p:spPr>
          <a:xfrm>
            <a:off x="0" y="3120918"/>
            <a:ext cx="9143981" cy="1122222"/>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a:effectLst>
            <a:reflection stA="50000" endA="295" endPos="92000" dist="101600" dir="5400000" sy="-100000" algn="bl" rotWithShape="0"/>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8" name="Google Shape;1038;p18"/>
          <p:cNvSpPr txBox="1"/>
          <p:nvPr/>
        </p:nvSpPr>
        <p:spPr>
          <a:xfrm>
            <a:off x="922463" y="317219"/>
            <a:ext cx="33223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CC0000"/>
              </a:buClr>
              <a:buSzPts val="2800"/>
              <a:buFont typeface="Arial"/>
              <a:buNone/>
            </a:pPr>
            <a:r>
              <a:rPr lang="en-US" sz="2800" b="1" i="0" u="none" strike="noStrike" cap="none" dirty="0">
                <a:solidFill>
                  <a:schemeClr val="dk1"/>
                </a:solidFill>
                <a:latin typeface="Arial"/>
                <a:ea typeface="Arial"/>
                <a:cs typeface="Arial"/>
                <a:sym typeface="Arial"/>
              </a:rPr>
              <a:t>Challenges Faced</a:t>
            </a:r>
            <a:endParaRPr sz="2800" b="1" i="0" u="none" strike="noStrike" cap="none" dirty="0">
              <a:solidFill>
                <a:schemeClr val="dk1"/>
              </a:solidFill>
              <a:latin typeface="Arial"/>
              <a:ea typeface="Arial"/>
              <a:cs typeface="Arial"/>
              <a:sym typeface="Arial"/>
            </a:endParaRPr>
          </a:p>
        </p:txBody>
      </p:sp>
      <p:sp>
        <p:nvSpPr>
          <p:cNvPr id="2" name="Google Shape;1027;p290">
            <a:extLst>
              <a:ext uri="{FF2B5EF4-FFF2-40B4-BE49-F238E27FC236}">
                <a16:creationId xmlns:a16="http://schemas.microsoft.com/office/drawing/2014/main" id="{5F95B1CB-FE83-EC68-AFBC-A8837C69A209}"/>
              </a:ext>
            </a:extLst>
          </p:cNvPr>
          <p:cNvSpPr/>
          <p:nvPr/>
        </p:nvSpPr>
        <p:spPr>
          <a:xfrm>
            <a:off x="240808" y="263066"/>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7"/>
          <p:cNvSpPr txBox="1">
            <a:spLocks noGrp="1"/>
          </p:cNvSpPr>
          <p:nvPr>
            <p:ph type="title"/>
          </p:nvPr>
        </p:nvSpPr>
        <p:spPr>
          <a:xfrm>
            <a:off x="3323166" y="287868"/>
            <a:ext cx="2497667" cy="4565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dirty="0">
                <a:solidFill>
                  <a:schemeClr val="dk1"/>
                </a:solidFill>
                <a:latin typeface="Arial"/>
                <a:ea typeface="Arial"/>
                <a:cs typeface="Arial"/>
                <a:sym typeface="Arial"/>
              </a:rPr>
              <a:t>Conclusion</a:t>
            </a:r>
            <a:endParaRPr sz="2800" b="1" dirty="0">
              <a:solidFill>
                <a:schemeClr val="dk1"/>
              </a:solidFill>
              <a:latin typeface="Arial"/>
              <a:ea typeface="Arial"/>
              <a:cs typeface="Arial"/>
              <a:sym typeface="Arial"/>
            </a:endParaRPr>
          </a:p>
        </p:txBody>
      </p:sp>
      <p:sp>
        <p:nvSpPr>
          <p:cNvPr id="1044" name="Google Shape;1044;p27"/>
          <p:cNvSpPr txBox="1"/>
          <p:nvPr/>
        </p:nvSpPr>
        <p:spPr>
          <a:xfrm>
            <a:off x="195249" y="828801"/>
            <a:ext cx="8753500" cy="4090222"/>
          </a:xfrm>
          <a:prstGeom prst="rect">
            <a:avLst/>
          </a:prstGeom>
          <a:noFill/>
          <a:ln>
            <a:noFill/>
          </a:ln>
        </p:spPr>
        <p:txBody>
          <a:bodyPr spcFirstLastPara="1" wrap="square" lIns="0" tIns="118725" rIns="0" bIns="0" anchor="t" anchorCtr="0">
            <a:spAutoFit/>
          </a:bodyPr>
          <a:lstStyle/>
          <a:p>
            <a:pPr marL="36000" marR="0" lvl="0" indent="0" algn="just" rtl="0">
              <a:lnSpc>
                <a:spcPct val="100000"/>
              </a:lnSpc>
              <a:spcBef>
                <a:spcPts val="0"/>
              </a:spcBef>
              <a:spcAft>
                <a:spcPts val="0"/>
              </a:spcAft>
              <a:buNone/>
            </a:pPr>
            <a:r>
              <a:rPr lang="en-US" sz="1400" b="1" i="0" u="none" strike="noStrike" cap="none">
                <a:solidFill>
                  <a:srgbClr val="004B53"/>
                </a:solidFill>
                <a:latin typeface="Verdana"/>
                <a:ea typeface="Verdana"/>
                <a:cs typeface="Verdana"/>
                <a:sym typeface="Verdana"/>
              </a:rPr>
              <a:t>92.19% </a:t>
            </a:r>
            <a:r>
              <a:rPr lang="en-US" sz="1400" b="0" i="0" u="none" strike="noStrike" cap="none">
                <a:solidFill>
                  <a:srgbClr val="004B53"/>
                </a:solidFill>
                <a:latin typeface="Verdana"/>
                <a:ea typeface="Verdana"/>
                <a:cs typeface="Verdana"/>
                <a:sym typeface="Verdana"/>
              </a:rPr>
              <a:t>apps are </a:t>
            </a:r>
            <a:r>
              <a:rPr lang="en-US" sz="1400" b="1" i="0" u="none" strike="noStrike" cap="none">
                <a:solidFill>
                  <a:srgbClr val="004B53"/>
                </a:solidFill>
                <a:latin typeface="Verdana"/>
                <a:ea typeface="Verdana"/>
                <a:cs typeface="Verdana"/>
                <a:sym typeface="Verdana"/>
              </a:rPr>
              <a:t>Free </a:t>
            </a:r>
            <a:r>
              <a:rPr lang="en-US" sz="1400" b="0" i="0" u="none" strike="noStrike" cap="none">
                <a:solidFill>
                  <a:srgbClr val="004B53"/>
                </a:solidFill>
                <a:latin typeface="Verdana"/>
                <a:ea typeface="Verdana"/>
                <a:cs typeface="Verdana"/>
                <a:sym typeface="Verdana"/>
              </a:rPr>
              <a:t>and 7.81% apps are paid in type.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81.80% </a:t>
            </a:r>
            <a:r>
              <a:rPr lang="en-US" sz="1400" b="0" i="0" u="none" strike="noStrike" cap="none">
                <a:solidFill>
                  <a:srgbClr val="004B53"/>
                </a:solidFill>
                <a:latin typeface="Verdana"/>
                <a:ea typeface="Verdana"/>
                <a:cs typeface="Verdana"/>
                <a:sym typeface="Verdana"/>
              </a:rPr>
              <a:t>apps have </a:t>
            </a:r>
            <a:r>
              <a:rPr lang="en-US" sz="1400" b="1" i="0" u="none" strike="noStrike" cap="none">
                <a:solidFill>
                  <a:srgbClr val="004B53"/>
                </a:solidFill>
                <a:latin typeface="Verdana"/>
                <a:ea typeface="Verdana"/>
                <a:cs typeface="Verdana"/>
                <a:sym typeface="Verdana"/>
              </a:rPr>
              <a:t>Everyone </a:t>
            </a:r>
            <a:r>
              <a:rPr lang="en-US" sz="1400" b="0" i="0" u="none" strike="noStrike" cap="none">
                <a:solidFill>
                  <a:srgbClr val="004B53"/>
                </a:solidFill>
                <a:latin typeface="Verdana"/>
                <a:ea typeface="Verdana"/>
                <a:cs typeface="Verdana"/>
                <a:sym typeface="Verdana"/>
              </a:rPr>
              <a:t>content rating.</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Events </a:t>
            </a:r>
            <a:r>
              <a:rPr lang="en-US" sz="1400" b="0" i="0" u="none" strike="noStrike" cap="none">
                <a:solidFill>
                  <a:srgbClr val="004B53"/>
                </a:solidFill>
                <a:latin typeface="Verdana"/>
                <a:ea typeface="Verdana"/>
                <a:cs typeface="Verdana"/>
                <a:sym typeface="Verdana"/>
              </a:rPr>
              <a:t>category has a </a:t>
            </a:r>
            <a:r>
              <a:rPr lang="en-US" sz="1400" b="1" i="0" u="none" strike="noStrike" cap="none">
                <a:solidFill>
                  <a:srgbClr val="004B53"/>
                </a:solidFill>
                <a:latin typeface="Verdana"/>
                <a:ea typeface="Verdana"/>
                <a:cs typeface="Verdana"/>
                <a:sym typeface="Verdana"/>
              </a:rPr>
              <a:t>highest mean rating of 4.39 </a:t>
            </a:r>
            <a:r>
              <a:rPr lang="en-US" sz="1400" b="0" i="0" u="none" strike="noStrike" cap="none">
                <a:solidFill>
                  <a:srgbClr val="004B53"/>
                </a:solidFill>
                <a:latin typeface="Verdana"/>
                <a:ea typeface="Verdana"/>
                <a:cs typeface="Verdana"/>
                <a:sym typeface="Verdana"/>
              </a:rPr>
              <a:t>and Dating category has lowest 4.05 rating.</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Family, Game and Tools are top three </a:t>
            </a:r>
            <a:r>
              <a:rPr lang="en-US" sz="1400" b="0" i="0" u="none" strike="noStrike" cap="none">
                <a:solidFill>
                  <a:srgbClr val="004B53"/>
                </a:solidFill>
                <a:latin typeface="Verdana"/>
                <a:ea typeface="Verdana"/>
                <a:cs typeface="Verdana"/>
                <a:sym typeface="Verdana"/>
              </a:rPr>
              <a:t>categories having 1906, 926 and 829 app count. </a:t>
            </a:r>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Most competitive category: </a:t>
            </a:r>
            <a:r>
              <a:rPr lang="en-US" sz="1400" b="1" i="0" u="none" strike="noStrike" cap="none">
                <a:solidFill>
                  <a:srgbClr val="004B53"/>
                </a:solidFill>
                <a:latin typeface="Verdana"/>
                <a:ea typeface="Verdana"/>
                <a:cs typeface="Verdana"/>
                <a:sym typeface="Verdana"/>
              </a:rPr>
              <a:t>Family</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Category with the highest number of installs: </a:t>
            </a:r>
            <a:r>
              <a:rPr lang="en-US" sz="1400" b="1" i="0" u="none" strike="noStrike" cap="none">
                <a:solidFill>
                  <a:srgbClr val="004B53"/>
                </a:solidFill>
                <a:latin typeface="Verdana"/>
                <a:ea typeface="Verdana"/>
                <a:cs typeface="Verdana"/>
                <a:sym typeface="Verdana"/>
              </a:rPr>
              <a:t>Game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Tools, Entertainment, Education, Business and Medical are top Genres.</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8783 Apps </a:t>
            </a:r>
            <a:r>
              <a:rPr lang="en-US" sz="1400" b="0" i="0" u="none" strike="noStrike" cap="none">
                <a:solidFill>
                  <a:srgbClr val="004B53"/>
                </a:solidFill>
                <a:latin typeface="Verdana"/>
                <a:ea typeface="Verdana"/>
                <a:cs typeface="Verdana"/>
                <a:sym typeface="Verdana"/>
              </a:rPr>
              <a:t>are having size less than or equal to </a:t>
            </a:r>
            <a:r>
              <a:rPr lang="en-US" sz="1400" b="1" i="0" u="none" strike="noStrike" cap="none">
                <a:solidFill>
                  <a:srgbClr val="004B53"/>
                </a:solidFill>
                <a:latin typeface="Verdana"/>
                <a:ea typeface="Verdana"/>
                <a:cs typeface="Verdana"/>
                <a:sym typeface="Verdana"/>
              </a:rPr>
              <a:t>50 MB.</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7749 Apps </a:t>
            </a:r>
            <a:r>
              <a:rPr lang="en-US" sz="1400" b="0" i="0" u="none" strike="noStrike" cap="none">
                <a:solidFill>
                  <a:srgbClr val="004B53"/>
                </a:solidFill>
                <a:latin typeface="Verdana"/>
                <a:ea typeface="Verdana"/>
                <a:cs typeface="Verdana"/>
                <a:sym typeface="Verdana"/>
              </a:rPr>
              <a:t>has rating </a:t>
            </a:r>
            <a:r>
              <a:rPr lang="en-US" sz="1400" b="1" i="0" u="none" strike="noStrike" cap="none">
                <a:solidFill>
                  <a:srgbClr val="004B53"/>
                </a:solidFill>
                <a:latin typeface="Verdana"/>
                <a:ea typeface="Verdana"/>
                <a:cs typeface="Verdana"/>
                <a:sym typeface="Verdana"/>
              </a:rPr>
              <a:t>more than 4.0 </a:t>
            </a:r>
            <a:r>
              <a:rPr lang="en-US" sz="1400" b="0" i="0" u="none" strike="noStrike" cap="none">
                <a:solidFill>
                  <a:srgbClr val="004B53"/>
                </a:solidFill>
                <a:latin typeface="Verdana"/>
                <a:ea typeface="Verdana"/>
                <a:cs typeface="Verdana"/>
                <a:sym typeface="Verdana"/>
              </a:rPr>
              <a:t>including both type of app.</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Overall sentiment count </a:t>
            </a:r>
            <a:r>
              <a:rPr lang="en-US" sz="1400" b="0" i="0" u="none" strike="noStrike" cap="none">
                <a:solidFill>
                  <a:srgbClr val="004B53"/>
                </a:solidFill>
                <a:latin typeface="Verdana"/>
                <a:ea typeface="Verdana"/>
                <a:cs typeface="Verdana"/>
                <a:sym typeface="Verdana"/>
              </a:rPr>
              <a:t>of merged dataset in which </a:t>
            </a:r>
            <a:r>
              <a:rPr lang="en-US" sz="1400" b="1" i="0" u="none" strike="noStrike" cap="none">
                <a:solidFill>
                  <a:srgbClr val="004B53"/>
                </a:solidFill>
                <a:latin typeface="Verdana"/>
                <a:ea typeface="Verdana"/>
                <a:cs typeface="Verdana"/>
                <a:sym typeface="Verdana"/>
              </a:rPr>
              <a:t>Positive sentiment count is 64%, Negative  22% and Neutral 14%.</a:t>
            </a:r>
            <a:r>
              <a:rPr lang="en-US" sz="1400" b="0" i="0" u="none" strike="noStrike" cap="none">
                <a:solidFill>
                  <a:srgbClr val="004B53"/>
                </a:solidFill>
                <a:latin typeface="Verdana"/>
                <a:ea typeface="Verdana"/>
                <a:cs typeface="Verdana"/>
                <a:sym typeface="Verdana"/>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91"/>
          <p:cNvSpPr txBox="1"/>
          <p:nvPr/>
        </p:nvSpPr>
        <p:spPr>
          <a:xfrm>
            <a:off x="160866" y="946870"/>
            <a:ext cx="8662881" cy="3908762"/>
          </a:xfrm>
          <a:prstGeom prst="rect">
            <a:avLst/>
          </a:prstGeom>
          <a:noFill/>
          <a:ln>
            <a:noFill/>
          </a:ln>
        </p:spPr>
        <p:txBody>
          <a:bodyPr spcFirstLastPara="1" wrap="square" lIns="91425" tIns="45700" rIns="91425" bIns="45700" anchor="t" anchorCtr="0">
            <a:spAutoFit/>
          </a:bodyPr>
          <a:lstStyle/>
          <a:p>
            <a:pPr marL="36000" marR="0" lvl="0" indent="0" algn="just" rtl="0">
              <a:lnSpc>
                <a:spcPct val="100000"/>
              </a:lnSpc>
              <a:spcBef>
                <a:spcPts val="0"/>
              </a:spcBef>
              <a:spcAft>
                <a:spcPts val="0"/>
              </a:spcAft>
              <a:buNone/>
            </a:pPr>
            <a:r>
              <a:rPr lang="en-US" sz="1400" b="0" i="0" u="none" strike="noStrike" cap="none">
                <a:solidFill>
                  <a:srgbClr val="004B53"/>
                </a:solidFill>
                <a:latin typeface="Verdana"/>
                <a:ea typeface="Verdana"/>
                <a:cs typeface="Verdana"/>
                <a:sym typeface="Verdana"/>
              </a:rPr>
              <a:t>It's good to develop a </a:t>
            </a:r>
            <a:r>
              <a:rPr lang="en-US" sz="1400" b="1" i="0" u="none" strike="noStrike" cap="none">
                <a:solidFill>
                  <a:srgbClr val="004B53"/>
                </a:solidFill>
                <a:latin typeface="Verdana"/>
                <a:ea typeface="Verdana"/>
                <a:cs typeface="Verdana"/>
                <a:sym typeface="Verdana"/>
              </a:rPr>
              <a:t>Free type </a:t>
            </a:r>
            <a:r>
              <a:rPr lang="en-US" sz="1400" b="0" i="0" u="none" strike="noStrike" cap="none">
                <a:solidFill>
                  <a:srgbClr val="004B53"/>
                </a:solidFill>
                <a:latin typeface="Verdana"/>
                <a:ea typeface="Verdana"/>
                <a:cs typeface="Verdana"/>
                <a:sym typeface="Verdana"/>
              </a:rPr>
              <a:t>app and having a content rating for </a:t>
            </a:r>
            <a:r>
              <a:rPr lang="en-US" sz="1400" b="1" i="0" u="none" strike="noStrike" cap="none">
                <a:solidFill>
                  <a:srgbClr val="004B53"/>
                </a:solidFill>
                <a:latin typeface="Verdana"/>
                <a:ea typeface="Verdana"/>
                <a:cs typeface="Verdana"/>
                <a:sym typeface="Verdana"/>
              </a:rPr>
              <a:t>Everyone.</a:t>
            </a:r>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Percentage of apps that are top rated = </a:t>
            </a:r>
            <a:r>
              <a:rPr lang="en-US" sz="1400" b="1" i="0" u="none" strike="noStrike" cap="none">
                <a:solidFill>
                  <a:srgbClr val="004B53"/>
                </a:solidFill>
                <a:latin typeface="Verdana"/>
                <a:ea typeface="Verdana"/>
                <a:cs typeface="Verdana"/>
                <a:sym typeface="Verdana"/>
              </a:rPr>
              <a:t>                      81.80%</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There are </a:t>
            </a:r>
            <a:r>
              <a:rPr lang="en-US" sz="1400" b="1" i="0" u="none" strike="noStrike" cap="none">
                <a:solidFill>
                  <a:srgbClr val="004B53"/>
                </a:solidFill>
                <a:latin typeface="Verdana"/>
                <a:ea typeface="Verdana"/>
                <a:cs typeface="Verdana"/>
                <a:sym typeface="Verdana"/>
              </a:rPr>
              <a:t>20 </a:t>
            </a:r>
            <a:r>
              <a:rPr lang="en-US" sz="1400" b="0" i="0" u="none" strike="noStrike" cap="none">
                <a:solidFill>
                  <a:srgbClr val="004B53"/>
                </a:solidFill>
                <a:latin typeface="Verdana"/>
                <a:ea typeface="Verdana"/>
                <a:cs typeface="Verdana"/>
                <a:sym typeface="Verdana"/>
              </a:rPr>
              <a:t>free apps that have been installed over a </a:t>
            </a:r>
            <a:r>
              <a:rPr lang="en-US" sz="1400" b="1" i="0" u="none" strike="noStrike" cap="none">
                <a:solidFill>
                  <a:srgbClr val="004B53"/>
                </a:solidFill>
                <a:latin typeface="Verdana"/>
                <a:ea typeface="Verdana"/>
                <a:cs typeface="Verdana"/>
                <a:sym typeface="Verdana"/>
              </a:rPr>
              <a:t>billion </a:t>
            </a:r>
            <a:r>
              <a:rPr lang="en-US" sz="1400" b="0" i="0" u="none" strike="noStrike" cap="none">
                <a:solidFill>
                  <a:srgbClr val="004B53"/>
                </a:solidFill>
                <a:latin typeface="Verdana"/>
                <a:ea typeface="Verdana"/>
                <a:cs typeface="Verdana"/>
                <a:sym typeface="Verdana"/>
              </a:rPr>
              <a:t>times</a:t>
            </a:r>
            <a:endParaRPr sz="1400" b="0" i="0" u="none" strike="noStrike" cap="none">
              <a:solidFill>
                <a:srgbClr val="004B53"/>
              </a:solidFill>
              <a:latin typeface="Verdana"/>
              <a:ea typeface="Verdana"/>
              <a:cs typeface="Verdana"/>
              <a:sym typeface="Verdana"/>
            </a:endParaRPr>
          </a:p>
          <a:p>
            <a:pPr marL="36000" marR="508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Minecraft </a:t>
            </a:r>
            <a:r>
              <a:rPr lang="en-US" sz="1400" b="0" i="0" u="none" strike="noStrike" cap="none">
                <a:solidFill>
                  <a:srgbClr val="004B53"/>
                </a:solidFill>
                <a:latin typeface="Verdana"/>
                <a:ea typeface="Verdana"/>
                <a:cs typeface="Verdana"/>
                <a:sym typeface="Verdana"/>
              </a:rPr>
              <a:t>is the only app in the paid category with over </a:t>
            </a:r>
            <a:r>
              <a:rPr lang="en-US" sz="1400" b="1" i="0" u="none" strike="noStrike" cap="none">
                <a:solidFill>
                  <a:srgbClr val="004B53"/>
                </a:solidFill>
                <a:latin typeface="Verdana"/>
                <a:ea typeface="Verdana"/>
                <a:cs typeface="Verdana"/>
                <a:sym typeface="Verdana"/>
              </a:rPr>
              <a:t>10M </a:t>
            </a:r>
            <a:r>
              <a:rPr lang="en-US" sz="1400" b="0" i="0" u="none" strike="noStrike" cap="none">
                <a:solidFill>
                  <a:srgbClr val="004B53"/>
                </a:solidFill>
                <a:latin typeface="Verdana"/>
                <a:ea typeface="Verdana"/>
                <a:cs typeface="Verdana"/>
                <a:sym typeface="Verdana"/>
              </a:rPr>
              <a:t>installs,  and also has produced the most revenue only from installation fee.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Price, Rating, Size </a:t>
            </a:r>
            <a:r>
              <a:rPr lang="en-US" sz="1400" b="1" i="0" u="none" strike="noStrike" cap="none">
                <a:solidFill>
                  <a:srgbClr val="004B53"/>
                </a:solidFill>
                <a:latin typeface="Verdana"/>
                <a:ea typeface="Verdana"/>
                <a:cs typeface="Verdana"/>
                <a:sym typeface="Verdana"/>
              </a:rPr>
              <a:t>has no or very less correlation </a:t>
            </a:r>
            <a:r>
              <a:rPr lang="en-US" sz="1400" b="0" i="0" u="none" strike="noStrike" cap="none">
                <a:solidFill>
                  <a:srgbClr val="004B53"/>
                </a:solidFill>
                <a:latin typeface="Verdana"/>
                <a:ea typeface="Verdana"/>
                <a:cs typeface="Verdana"/>
                <a:sym typeface="Verdana"/>
              </a:rPr>
              <a:t>with </a:t>
            </a:r>
            <a:r>
              <a:rPr lang="en-US" sz="1400" b="1" i="0" u="none" strike="noStrike" cap="none">
                <a:solidFill>
                  <a:srgbClr val="004B53"/>
                </a:solidFill>
                <a:latin typeface="Verdana"/>
                <a:ea typeface="Verdana"/>
                <a:cs typeface="Verdana"/>
                <a:sym typeface="Verdana"/>
              </a:rPr>
              <a:t>Sentiment Polarity</a:t>
            </a:r>
            <a:r>
              <a:rPr lang="en-US" sz="1400" b="0" i="0" u="none" strike="noStrike" cap="none">
                <a:solidFill>
                  <a:srgbClr val="004B53"/>
                </a:solidFill>
                <a:latin typeface="Verdana"/>
                <a:ea typeface="Verdana"/>
                <a:cs typeface="Verdana"/>
                <a:sym typeface="Verdana"/>
              </a:rPr>
              <a:t>.</a:t>
            </a:r>
            <a:endParaRPr sz="1400" b="1"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median size of the apps in the play store is 12 MB</a:t>
            </a:r>
            <a:endParaRPr/>
          </a:p>
          <a:p>
            <a:pPr marL="36000" marR="2413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apps whose size </a:t>
            </a:r>
            <a:r>
              <a:rPr lang="en-US" sz="1400" b="1" i="0" u="none" strike="noStrike" cap="none">
                <a:solidFill>
                  <a:srgbClr val="004B53"/>
                </a:solidFill>
                <a:latin typeface="Verdana"/>
                <a:ea typeface="Verdana"/>
                <a:cs typeface="Verdana"/>
                <a:sym typeface="Verdana"/>
              </a:rPr>
              <a:t>varies with device </a:t>
            </a:r>
            <a:r>
              <a:rPr lang="en-US" sz="1400" b="0" i="0" u="none" strike="noStrike" cap="none">
                <a:solidFill>
                  <a:srgbClr val="004B53"/>
                </a:solidFill>
                <a:latin typeface="Verdana"/>
                <a:ea typeface="Verdana"/>
                <a:cs typeface="Verdana"/>
                <a:sym typeface="Verdana"/>
              </a:rPr>
              <a:t>has the highest number  average app installs.</a:t>
            </a:r>
            <a:endParaRPr/>
          </a:p>
          <a:p>
            <a:pPr marL="36000" marR="508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apps whose size is </a:t>
            </a:r>
            <a:r>
              <a:rPr lang="en-US" sz="1400" b="1" i="0" u="none" strike="noStrike" cap="none">
                <a:solidFill>
                  <a:srgbClr val="004B53"/>
                </a:solidFill>
                <a:latin typeface="Verdana"/>
                <a:ea typeface="Verdana"/>
                <a:cs typeface="Verdana"/>
                <a:sym typeface="Verdana"/>
              </a:rPr>
              <a:t>greater than 90 MB </a:t>
            </a:r>
            <a:r>
              <a:rPr lang="en-US" sz="1400" b="0" i="0" u="none" strike="noStrike" cap="none">
                <a:solidFill>
                  <a:srgbClr val="004B53"/>
                </a:solidFill>
                <a:latin typeface="Verdana"/>
                <a:ea typeface="Verdana"/>
                <a:cs typeface="Verdana"/>
                <a:sym typeface="Verdana"/>
              </a:rPr>
              <a:t>has the highest number  of average user reviews, ie, they are more popular than the rest.</a:t>
            </a:r>
            <a:endParaRPr/>
          </a:p>
          <a:p>
            <a:pPr marL="36000" marR="1016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Helix Jump </a:t>
            </a:r>
            <a:r>
              <a:rPr lang="en-US" sz="1400" b="0" i="0" u="none" strike="noStrike" cap="none">
                <a:solidFill>
                  <a:srgbClr val="004B53"/>
                </a:solidFill>
                <a:latin typeface="Verdana"/>
                <a:ea typeface="Verdana"/>
                <a:cs typeface="Verdana"/>
                <a:sym typeface="Verdana"/>
              </a:rPr>
              <a:t>has the highest number of positive reviews and </a:t>
            </a:r>
            <a:r>
              <a:rPr lang="en-US" sz="1400" b="1" i="0" u="none" strike="noStrike" cap="none">
                <a:solidFill>
                  <a:srgbClr val="004B53"/>
                </a:solidFill>
                <a:latin typeface="Verdana"/>
                <a:ea typeface="Verdana"/>
                <a:cs typeface="Verdana"/>
                <a:sym typeface="Verdana"/>
              </a:rPr>
              <a:t>Angry  Birds Classic </a:t>
            </a:r>
            <a:r>
              <a:rPr lang="en-US" sz="1400" b="0" i="0" u="none" strike="noStrike" cap="none">
                <a:solidFill>
                  <a:srgbClr val="004B53"/>
                </a:solidFill>
                <a:latin typeface="Verdana"/>
                <a:ea typeface="Verdana"/>
                <a:cs typeface="Verdana"/>
                <a:sym typeface="Verdana"/>
              </a:rPr>
              <a:t>has the highest number of negative reviews.</a:t>
            </a:r>
            <a:endParaRPr/>
          </a:p>
        </p:txBody>
      </p:sp>
      <p:sp>
        <p:nvSpPr>
          <p:cNvPr id="1050" name="Google Shape;1050;p291"/>
          <p:cNvSpPr txBox="1">
            <a:spLocks noGrp="1"/>
          </p:cNvSpPr>
          <p:nvPr>
            <p:ph type="title"/>
          </p:nvPr>
        </p:nvSpPr>
        <p:spPr>
          <a:xfrm>
            <a:off x="3323166" y="287868"/>
            <a:ext cx="2497667" cy="4565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dirty="0">
                <a:solidFill>
                  <a:schemeClr val="dk1"/>
                </a:solidFill>
                <a:latin typeface="Arial"/>
                <a:ea typeface="Arial"/>
                <a:cs typeface="Arial"/>
                <a:sym typeface="Arial"/>
              </a:rPr>
              <a:t>Conclusion</a:t>
            </a:r>
            <a:endParaRPr sz="2800" b="1"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a:solidFill>
                  <a:schemeClr val="dk1"/>
                </a:solidFill>
                <a:latin typeface="Arial"/>
                <a:ea typeface="Arial"/>
                <a:cs typeface="Arial"/>
                <a:sym typeface="Arial"/>
              </a:rPr>
              <a:t>Introduction</a:t>
            </a:r>
            <a:endParaRPr sz="2800" b="0" i="0" u="none" strike="noStrike" cap="none">
              <a:solidFill>
                <a:srgbClr val="000000"/>
              </a:solidFill>
              <a:latin typeface="Arial"/>
              <a:ea typeface="Arial"/>
              <a:cs typeface="Arial"/>
              <a:sym typeface="Arial"/>
            </a:endParaRPr>
          </a:p>
        </p:txBody>
      </p:sp>
      <p:sp>
        <p:nvSpPr>
          <p:cNvPr id="804" name="Google Shape;804;p3"/>
          <p:cNvSpPr txBox="1"/>
          <p:nvPr/>
        </p:nvSpPr>
        <p:spPr>
          <a:xfrm>
            <a:off x="146957" y="685855"/>
            <a:ext cx="8335735" cy="4312862"/>
          </a:xfrm>
          <a:prstGeom prst="rect">
            <a:avLst/>
          </a:prstGeom>
          <a:noFill/>
          <a:ln>
            <a:noFill/>
          </a:ln>
        </p:spPr>
        <p:txBody>
          <a:bodyPr spcFirstLastPara="1" wrap="square" lIns="91425" tIns="45700" rIns="91425" bIns="45700" anchor="t" anchorCtr="0">
            <a:noAutofit/>
          </a:bodyPr>
          <a:lstStyle/>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Android is the most popular operating system in the world, with over 2.5 billion active users spanning over 190 countries.</a:t>
            </a:r>
            <a:endParaRPr sz="1600" b="0" i="0" u="none" strike="noStrike" cap="none" dirty="0">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sz="1600" b="0" i="0" u="none" strike="noStrike" cap="none" dirty="0">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sz="1600" b="0" i="0" u="none" strike="noStrike" cap="none" dirty="0">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There are more than 3.04 million apps found on Google Play Store.</a:t>
            </a:r>
            <a:endParaRPr dirty="0"/>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 The Play Store apps data has enormous potential to drive app-making businesses to success.</a:t>
            </a:r>
            <a:endParaRPr sz="1600" b="0" i="0" u="none" strike="noStrike" cap="none" dirty="0">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4B53"/>
                </a:solidFill>
                <a:latin typeface="Verdana"/>
                <a:ea typeface="Verdana"/>
                <a:cs typeface="Verdana"/>
                <a:sym typeface="Verdana"/>
              </a:rPr>
              <a:t>Actionable insights can be drawn for developers to work on and capture the Android market. The main goal of our project is-</a:t>
            </a:r>
            <a:endParaRPr sz="1600" b="0" i="0" u="none" strike="noStrike" cap="none" dirty="0">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dirty="0">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sz="1600" b="0" i="0" u="none" strike="noStrike" cap="none" dirty="0">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dirty="0">
                <a:solidFill>
                  <a:srgbClr val="004B53"/>
                </a:solidFill>
                <a:latin typeface="Verdana"/>
                <a:ea typeface="Verdana"/>
                <a:cs typeface="Verdana"/>
                <a:sym typeface="Verdana"/>
              </a:rPr>
              <a:t> The Objective of the project to Explore and analyze the data to discover key factors responsible for app engagement and success</a:t>
            </a:r>
            <a:r>
              <a:rPr lang="en-US" sz="1600" b="0" i="0" u="none" strike="noStrike" cap="none" dirty="0">
                <a:solidFill>
                  <a:srgbClr val="004B53"/>
                </a:solidFill>
                <a:latin typeface="Montserrat"/>
                <a:ea typeface="Montserrat"/>
                <a:cs typeface="Montserrat"/>
                <a:sym typeface="Montserrat"/>
              </a:rPr>
              <a:t>.</a:t>
            </a:r>
            <a:endParaRPr sz="1600" b="0" i="0" u="none" strike="noStrike" cap="none" dirty="0">
              <a:solidFill>
                <a:srgbClr val="004B53"/>
              </a:solidFill>
              <a:latin typeface="Arial"/>
              <a:ea typeface="Arial"/>
              <a:cs typeface="Arial"/>
              <a:sym typeface="Arial"/>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dirty="0">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accent5"/>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3"/>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292"/>
          <p:cNvPicPr preferRelativeResize="0"/>
          <p:nvPr/>
        </p:nvPicPr>
        <p:blipFill rotWithShape="1">
          <a:blip r:embed="rId3">
            <a:alphaModFix/>
          </a:blip>
          <a:srcRect/>
          <a:stretch/>
        </p:blipFill>
        <p:spPr>
          <a:xfrm>
            <a:off x="1998739" y="608862"/>
            <a:ext cx="4367701" cy="39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270"/>
          <p:cNvSpPr txBox="1"/>
          <p:nvPr/>
        </p:nvSpPr>
        <p:spPr>
          <a:xfrm>
            <a:off x="384724" y="1044940"/>
            <a:ext cx="7591783" cy="3594735"/>
          </a:xfrm>
          <a:prstGeom prst="rect">
            <a:avLst/>
          </a:prstGeom>
          <a:noFill/>
          <a:ln>
            <a:noFill/>
          </a:ln>
        </p:spPr>
        <p:txBody>
          <a:bodyPr spcFirstLastPara="1" wrap="square" lIns="0" tIns="12700" rIns="0" bIns="0" anchor="t" anchorCtr="0">
            <a:spAutoFit/>
          </a:bodyPr>
          <a:lstStyle/>
          <a:p>
            <a:pPr marL="469265" marR="58419" lvl="0" indent="-457200" algn="just" rtl="0">
              <a:lnSpc>
                <a:spcPct val="114999"/>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Two datasets are provided, one with </a:t>
            </a:r>
            <a:r>
              <a:rPr lang="en-US" sz="1800" b="1" i="0" u="none" strike="noStrike" cap="none" dirty="0">
                <a:solidFill>
                  <a:srgbClr val="124F5B"/>
                </a:solidFill>
                <a:latin typeface="Verdana"/>
                <a:ea typeface="Verdana"/>
                <a:cs typeface="Verdana"/>
                <a:sym typeface="Verdana"/>
              </a:rPr>
              <a:t>basic information </a:t>
            </a:r>
            <a:r>
              <a:rPr lang="en-US" sz="1800" b="0" i="0" u="none" strike="noStrike" cap="none" dirty="0">
                <a:solidFill>
                  <a:srgbClr val="124F5B"/>
                </a:solidFill>
                <a:latin typeface="Verdana"/>
                <a:ea typeface="Verdana"/>
                <a:cs typeface="Verdana"/>
                <a:sym typeface="Verdana"/>
              </a:rPr>
              <a:t>and the  other with </a:t>
            </a:r>
            <a:r>
              <a:rPr lang="en-US" sz="1800" b="1" i="0" u="none" strike="noStrike" cap="none" dirty="0">
                <a:solidFill>
                  <a:srgbClr val="124F5B"/>
                </a:solidFill>
                <a:latin typeface="Verdana"/>
                <a:ea typeface="Verdana"/>
                <a:cs typeface="Verdana"/>
                <a:sym typeface="Verdana"/>
              </a:rPr>
              <a:t>user reviews </a:t>
            </a:r>
            <a:r>
              <a:rPr lang="en-US" sz="1800" b="0" i="0" u="none" strike="noStrike" cap="none" dirty="0">
                <a:solidFill>
                  <a:srgbClr val="124F5B"/>
                </a:solidFill>
                <a:latin typeface="Verdana"/>
                <a:ea typeface="Verdana"/>
                <a:cs typeface="Verdana"/>
                <a:sym typeface="Verdana"/>
              </a:rPr>
              <a:t>for the respective app.</a:t>
            </a:r>
            <a:endParaRPr sz="1800" b="0" i="0" u="none" strike="noStrike" cap="none" dirty="0">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sz="18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45"/>
              </a:spcBef>
              <a:spcAft>
                <a:spcPts val="0"/>
              </a:spcAft>
              <a:buClr>
                <a:srgbClr val="124F5B"/>
              </a:buClr>
              <a:buSzPts val="2000"/>
              <a:buFont typeface="Arial"/>
              <a:buNone/>
            </a:pPr>
            <a:endParaRPr sz="2000" b="0" i="0" u="none" strike="noStrike" cap="none" dirty="0">
              <a:solidFill>
                <a:srgbClr val="000000"/>
              </a:solidFill>
              <a:latin typeface="Verdana"/>
              <a:ea typeface="Verdana"/>
              <a:cs typeface="Verdana"/>
              <a:sym typeface="Verdana"/>
            </a:endParaRPr>
          </a:p>
          <a:p>
            <a:pPr marL="12700" marR="0" lvl="0" indent="0" algn="l" rtl="0">
              <a:lnSpc>
                <a:spcPct val="100000"/>
              </a:lnSpc>
              <a:spcBef>
                <a:spcPts val="0"/>
              </a:spcBef>
              <a:spcAft>
                <a:spcPts val="0"/>
              </a:spcAft>
              <a:buNone/>
            </a:pPr>
            <a:r>
              <a:rPr lang="en-US" sz="2000" b="1" i="0" u="none" strike="noStrike" cap="none" dirty="0">
                <a:solidFill>
                  <a:srgbClr val="CC0000"/>
                </a:solidFill>
                <a:latin typeface="Verdana"/>
                <a:ea typeface="Verdana"/>
                <a:cs typeface="Verdana"/>
                <a:sym typeface="Verdana"/>
              </a:rPr>
              <a:t>So, what factors inﬂuence an app's success?</a:t>
            </a:r>
            <a:endParaRPr sz="2000" b="0" i="0" u="none" strike="noStrike" cap="none" dirty="0">
              <a:solidFill>
                <a:srgbClr val="000000"/>
              </a:solidFill>
              <a:latin typeface="Verdana"/>
              <a:ea typeface="Verdana"/>
              <a:cs typeface="Verdana"/>
              <a:sym typeface="Verdana"/>
            </a:endParaRPr>
          </a:p>
          <a:p>
            <a:pPr marL="12700" marR="0" lvl="0" indent="0" algn="l" rtl="0">
              <a:lnSpc>
                <a:spcPct val="100000"/>
              </a:lnSpc>
              <a:spcBef>
                <a:spcPts val="5"/>
              </a:spcBef>
              <a:spcAft>
                <a:spcPts val="0"/>
              </a:spcAft>
              <a:buNone/>
            </a:pPr>
            <a:r>
              <a:rPr lang="en-US" sz="1800" b="0" i="0" u="none" strike="noStrike" cap="none" dirty="0">
                <a:solidFill>
                  <a:srgbClr val="124F5B"/>
                </a:solidFill>
                <a:latin typeface="Verdana"/>
                <a:ea typeface="Verdana"/>
                <a:cs typeface="Verdana"/>
                <a:sym typeface="Verdana"/>
              </a:rPr>
              <a:t>An app is said to be successful if it has:</a:t>
            </a:r>
            <a:endParaRPr sz="1800" b="0" i="0" u="none" strike="noStrike" cap="none" dirty="0">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A high average user rating</a:t>
            </a:r>
            <a:endParaRPr sz="1800" b="0" i="0" u="none" strike="noStrike" cap="none" dirty="0">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A good number of positive reviews</a:t>
            </a:r>
            <a:endParaRPr sz="1800" b="0" i="0" u="none" strike="noStrike" cap="none" dirty="0">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A good number of monthly average users</a:t>
            </a:r>
            <a:endParaRPr sz="1800" b="0" i="0" u="none" strike="noStrike" cap="none" dirty="0">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124F5B"/>
                </a:solidFill>
                <a:latin typeface="Verdana"/>
                <a:ea typeface="Verdana"/>
                <a:cs typeface="Verdana"/>
                <a:sym typeface="Verdana"/>
              </a:rPr>
              <a:t>High revenue per customer and so on.</a:t>
            </a:r>
            <a:endParaRPr sz="1800" b="0" i="0" u="none" strike="noStrike" cap="none" dirty="0">
              <a:solidFill>
                <a:srgbClr val="000000"/>
              </a:solidFill>
              <a:latin typeface="Verdana"/>
              <a:ea typeface="Verdana"/>
              <a:cs typeface="Verdana"/>
              <a:sym typeface="Verdana"/>
            </a:endParaRPr>
          </a:p>
        </p:txBody>
      </p:sp>
      <p:sp>
        <p:nvSpPr>
          <p:cNvPr id="815" name="Google Shape;815;p270"/>
          <p:cNvSpPr txBox="1"/>
          <p:nvPr/>
        </p:nvSpPr>
        <p:spPr>
          <a:xfrm>
            <a:off x="958124" y="346849"/>
            <a:ext cx="368998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000000"/>
              </a:buClr>
              <a:buSzPts val="1400"/>
              <a:buFont typeface="Arial"/>
              <a:buNone/>
            </a:pPr>
            <a:r>
              <a:rPr lang="en-US" sz="2800" b="1" i="0" u="none" strike="noStrike" cap="none" dirty="0">
                <a:solidFill>
                  <a:schemeClr val="dk1"/>
                </a:solidFill>
                <a:latin typeface="Arial"/>
                <a:ea typeface="Arial"/>
                <a:cs typeface="Arial"/>
                <a:sym typeface="Arial"/>
              </a:rPr>
              <a:t>Problem Statement</a:t>
            </a:r>
            <a:endParaRPr sz="2800" b="1" i="0" u="none" strike="noStrike" cap="none" dirty="0">
              <a:solidFill>
                <a:schemeClr val="dk1"/>
              </a:solidFill>
              <a:latin typeface="Arial"/>
              <a:ea typeface="Arial"/>
              <a:cs typeface="Arial"/>
              <a:sym typeface="Arial"/>
            </a:endParaRPr>
          </a:p>
        </p:txBody>
      </p:sp>
      <p:sp>
        <p:nvSpPr>
          <p:cNvPr id="816" name="Google Shape;816;p270"/>
          <p:cNvSpPr/>
          <p:nvPr/>
        </p:nvSpPr>
        <p:spPr>
          <a:xfrm>
            <a:off x="5777973" y="3273790"/>
            <a:ext cx="1450547" cy="1837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Google Shape;817;p270"/>
          <p:cNvSpPr/>
          <p:nvPr/>
        </p:nvSpPr>
        <p:spPr>
          <a:xfrm>
            <a:off x="7650104" y="3240785"/>
            <a:ext cx="1349497" cy="186549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18" name="Google Shape;818;p270"/>
          <p:cNvGrpSpPr/>
          <p:nvPr/>
        </p:nvGrpSpPr>
        <p:grpSpPr>
          <a:xfrm>
            <a:off x="314959" y="231372"/>
            <a:ext cx="599159" cy="578400"/>
            <a:chOff x="478536" y="263652"/>
            <a:chExt cx="809244" cy="809244"/>
          </a:xfrm>
        </p:grpSpPr>
        <p:sp>
          <p:nvSpPr>
            <p:cNvPr id="819" name="Google Shape;819;p270"/>
            <p:cNvSpPr/>
            <p:nvPr/>
          </p:nvSpPr>
          <p:spPr>
            <a:xfrm>
              <a:off x="478536" y="263652"/>
              <a:ext cx="809244" cy="80924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270"/>
            <p:cNvSpPr/>
            <p:nvPr/>
          </p:nvSpPr>
          <p:spPr>
            <a:xfrm>
              <a:off x="537972" y="303276"/>
              <a:ext cx="694944" cy="69646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2"/>
          <p:cNvSpPr txBox="1"/>
          <p:nvPr/>
        </p:nvSpPr>
        <p:spPr>
          <a:xfrm>
            <a:off x="0" y="677332"/>
            <a:ext cx="9144000" cy="4466168"/>
          </a:xfrm>
          <a:prstGeom prst="rect">
            <a:avLst/>
          </a:prstGeom>
          <a:blipFill rotWithShape="1">
            <a:blip r:embed="rId3">
              <a:alphaModFix/>
            </a:blip>
            <a:stretch>
              <a:fillRect/>
            </a:stretch>
          </a:blip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196850" marR="0" lvl="0" indent="-196850" algn="l" rtl="0">
              <a:lnSpc>
                <a:spcPct val="80000"/>
              </a:lnSpc>
              <a:spcBef>
                <a:spcPts val="0"/>
              </a:spcBef>
              <a:spcAft>
                <a:spcPts val="0"/>
              </a:spcAft>
              <a:buClr>
                <a:srgbClr val="000000"/>
              </a:buClr>
              <a:buSzPts val="14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Introduction</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Category wise play store apps installs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Category wise most popular apps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Top 10 apps in play store considering all the parameters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Average installs, category wise</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Most installed apps in communication category</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0" marR="0" lvl="0" indent="0" algn="l" rtl="0">
              <a:lnSpc>
                <a:spcPct val="80000"/>
              </a:lnSpc>
              <a:spcBef>
                <a:spcPts val="0"/>
              </a:spcBef>
              <a:spcAft>
                <a:spcPts val="0"/>
              </a:spcAft>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Average sizes of apps in each category</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Category wise percentage of paid apps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Category wise top installed paid apps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Average  rating of paid apps</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Correlation between Rating ,Installs and Price </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 Category wise installed apps with content rating</a:t>
            </a: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a:p>
            <a:pPr marL="209550" marR="0" lvl="0" indent="-209550" algn="l" rtl="0">
              <a:lnSpc>
                <a:spcPct val="115000"/>
              </a:lnSpc>
              <a:spcBef>
                <a:spcPts val="0"/>
              </a:spcBef>
              <a:spcAft>
                <a:spcPts val="0"/>
              </a:spcAft>
              <a:buClr>
                <a:srgbClr val="000000"/>
              </a:buClr>
              <a:buSzPts val="1200"/>
              <a:buFont typeface="Noto Sans Symbols"/>
              <a:buChar char="❑"/>
            </a:pPr>
            <a: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t>Percentage reviews sentiment distribution</a:t>
            </a:r>
            <a:br>
              <a:rPr lang="en-US"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rPr>
            </a:br>
            <a:endParaRPr sz="1400" i="0" u="none" strike="noStrike">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p:txBody>
      </p:sp>
      <p:sp>
        <p:nvSpPr>
          <p:cNvPr id="826" name="Google Shape;826;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a:solidFill>
                  <a:schemeClr val="dk1"/>
                </a:solidFill>
                <a:latin typeface="Arial"/>
                <a:ea typeface="Arial"/>
                <a:cs typeface="Arial"/>
                <a:sym typeface="Arial"/>
              </a:rPr>
              <a:t>Agenda</a:t>
            </a:r>
            <a:endParaRPr sz="2400" b="1" i="0" u="none" strike="noStrike" cap="none">
              <a:solidFill>
                <a:srgbClr val="000000"/>
              </a:solidFill>
              <a:latin typeface="Arial"/>
              <a:ea typeface="Arial"/>
              <a:cs typeface="Arial"/>
              <a:sym typeface="Arial"/>
            </a:endParaRPr>
          </a:p>
        </p:txBody>
      </p:sp>
      <p:sp>
        <p:nvSpPr>
          <p:cNvPr id="827" name="Google Shape;827;p2"/>
          <p:cNvSpPr/>
          <p:nvPr/>
        </p:nvSpPr>
        <p:spPr>
          <a:xfrm>
            <a:off x="6208395" y="1093647"/>
            <a:ext cx="2138645" cy="295620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358758" y="150144"/>
            <a:ext cx="454430" cy="43003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271"/>
          <p:cNvPicPr preferRelativeResize="0"/>
          <p:nvPr/>
        </p:nvPicPr>
        <p:blipFill rotWithShape="1">
          <a:blip r:embed="rId3">
            <a:alphaModFix/>
          </a:blip>
          <a:srcRect/>
          <a:stretch/>
        </p:blipFill>
        <p:spPr>
          <a:xfrm>
            <a:off x="6441870" y="1294777"/>
            <a:ext cx="2575745" cy="2862072"/>
          </a:xfrm>
          <a:prstGeom prst="rect">
            <a:avLst/>
          </a:prstGeom>
          <a:gradFill>
            <a:gsLst>
              <a:gs pos="0">
                <a:srgbClr val="7291A1"/>
              </a:gs>
              <a:gs pos="100000">
                <a:srgbClr val="BAD6E4"/>
              </a:gs>
            </a:gsLst>
            <a:lin ang="16200000" scaled="0"/>
          </a:gradFill>
          <a:ln>
            <a:noFill/>
          </a:ln>
          <a:effectLst>
            <a:outerShdw blurRad="40000" dist="23000" dir="5400000" rotWithShape="0">
              <a:srgbClr val="000000">
                <a:alpha val="34901"/>
              </a:srgbClr>
            </a:outerShdw>
          </a:effectLst>
        </p:spPr>
      </p:pic>
      <p:sp>
        <p:nvSpPr>
          <p:cNvPr id="834" name="Google Shape;834;p271"/>
          <p:cNvSpPr/>
          <p:nvPr/>
        </p:nvSpPr>
        <p:spPr>
          <a:xfrm>
            <a:off x="315747" y="709422"/>
            <a:ext cx="0" cy="4253230"/>
          </a:xfrm>
          <a:custGeom>
            <a:avLst/>
            <a:gdLst/>
            <a:ahLst/>
            <a:cxnLst/>
            <a:rect l="l" t="t" r="r" b="b"/>
            <a:pathLst>
              <a:path w="120000" h="4253230" extrusionOk="0">
                <a:moveTo>
                  <a:pt x="0" y="0"/>
                </a:moveTo>
                <a:lnTo>
                  <a:pt x="0" y="425264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p271"/>
          <p:cNvSpPr/>
          <p:nvPr/>
        </p:nvSpPr>
        <p:spPr>
          <a:xfrm>
            <a:off x="309397" y="709422"/>
            <a:ext cx="5975350" cy="4253230"/>
          </a:xfrm>
          <a:custGeom>
            <a:avLst/>
            <a:gdLst/>
            <a:ahLst/>
            <a:cxnLst/>
            <a:rect l="l" t="t" r="r" b="b"/>
            <a:pathLst>
              <a:path w="5975350" h="4253230" extrusionOk="0">
                <a:moveTo>
                  <a:pt x="5968974" y="0"/>
                </a:moveTo>
                <a:lnTo>
                  <a:pt x="5968974" y="4252645"/>
                </a:lnTo>
              </a:path>
              <a:path w="5975350" h="4253230" extrusionOk="0">
                <a:moveTo>
                  <a:pt x="0" y="6350"/>
                </a:moveTo>
                <a:lnTo>
                  <a:pt x="5975324" y="6350"/>
                </a:lnTo>
              </a:path>
              <a:path w="5975350" h="4253230" extrusionOk="0">
                <a:moveTo>
                  <a:pt x="0" y="4246295"/>
                </a:moveTo>
                <a:lnTo>
                  <a:pt x="5975324" y="424629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6" name="Google Shape;836;p271"/>
          <p:cNvSpPr txBox="1"/>
          <p:nvPr/>
        </p:nvSpPr>
        <p:spPr>
          <a:xfrm>
            <a:off x="394512" y="972769"/>
            <a:ext cx="5807075" cy="3506088"/>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Loading the data sets: </a:t>
            </a:r>
            <a:r>
              <a:rPr lang="en-US" sz="1500" b="0" i="0" u="none" strike="noStrike" cap="none">
                <a:solidFill>
                  <a:srgbClr val="124F5C"/>
                </a:solidFill>
                <a:latin typeface="Arial"/>
                <a:ea typeface="Arial"/>
                <a:cs typeface="Arial"/>
                <a:sym typeface="Arial"/>
              </a:rPr>
              <a:t>Two datasets, First Play store app</a:t>
            </a:r>
            <a:endParaRPr sz="1500" b="0" i="0" u="none" strike="noStrike" cap="none">
              <a:solidFill>
                <a:srgbClr val="000000"/>
              </a:solidFill>
              <a:latin typeface="Arial"/>
              <a:ea typeface="Arial"/>
              <a:cs typeface="Arial"/>
              <a:sym typeface="Arial"/>
            </a:endParaRPr>
          </a:p>
          <a:p>
            <a:pPr marL="355600" marR="0" lvl="0" indent="0" algn="l" rtl="0">
              <a:lnSpc>
                <a:spcPct val="100000"/>
              </a:lnSpc>
              <a:spcBef>
                <a:spcPts val="5"/>
              </a:spcBef>
              <a:spcAft>
                <a:spcPts val="0"/>
              </a:spcAft>
              <a:buNone/>
            </a:pPr>
            <a:r>
              <a:rPr lang="en-US" sz="1500" b="0" i="0" u="none" strike="noStrike" cap="none">
                <a:solidFill>
                  <a:srgbClr val="124F5C"/>
                </a:solidFill>
                <a:latin typeface="Arial"/>
                <a:ea typeface="Arial"/>
                <a:cs typeface="Arial"/>
                <a:sym typeface="Arial"/>
              </a:rPr>
              <a:t>dataset and User Reviews dataset.</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None/>
            </a:pPr>
            <a:endParaRPr sz="155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Import Libraries: </a:t>
            </a:r>
            <a:r>
              <a:rPr lang="en-US" sz="1500" b="0" i="0" u="none" strike="noStrike" cap="none">
                <a:solidFill>
                  <a:srgbClr val="124F5C"/>
                </a:solidFill>
                <a:latin typeface="Arial"/>
                <a:ea typeface="Arial"/>
                <a:cs typeface="Arial"/>
                <a:sym typeface="Arial"/>
              </a:rPr>
              <a:t>NumPy, Pandas, Seaborn and Matplotlib</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20"/>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5080" lvl="0" indent="-342900" algn="just"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cleaning: </a:t>
            </a:r>
            <a:r>
              <a:rPr lang="en-US" sz="1500" b="0" i="0" u="none" strike="noStrike" cap="none">
                <a:solidFill>
                  <a:srgbClr val="124F5C"/>
                </a:solidFill>
                <a:latin typeface="Arial"/>
                <a:ea typeface="Arial"/>
                <a:cs typeface="Arial"/>
                <a:sym typeface="Arial"/>
              </a:rPr>
              <a:t>Null values, Finding and removing Outliers,  Removing duplicate data.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Imputation: </a:t>
            </a:r>
            <a:r>
              <a:rPr lang="en-US" sz="1500" b="0" i="0" u="none" strike="noStrike" cap="non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Exploratory Data Analysis: </a:t>
            </a:r>
            <a:r>
              <a:rPr lang="en-US" sz="1500" b="0" i="0" u="none" strike="noStrike" cap="none">
                <a:solidFill>
                  <a:srgbClr val="124F5C"/>
                </a:solidFill>
                <a:latin typeface="Arial"/>
                <a:ea typeface="Arial"/>
                <a:cs typeface="Arial"/>
                <a:sym typeface="Arial"/>
              </a:rPr>
              <a:t>Analyzing the data sets to  summarize their main characteristics using statistical graphics  and data visualizations method.</a:t>
            </a:r>
            <a:endParaRPr sz="1500" b="0" i="0" u="none" strike="noStrike" cap="none">
              <a:solidFill>
                <a:srgbClr val="000000"/>
              </a:solidFill>
              <a:latin typeface="Arial"/>
              <a:ea typeface="Arial"/>
              <a:cs typeface="Arial"/>
              <a:sym typeface="Arial"/>
            </a:endParaRPr>
          </a:p>
        </p:txBody>
      </p:sp>
      <p:sp>
        <p:nvSpPr>
          <p:cNvPr id="837" name="Google Shape;837;p271"/>
          <p:cNvSpPr txBox="1">
            <a:spLocks noGrp="1"/>
          </p:cNvSpPr>
          <p:nvPr>
            <p:ph type="title"/>
          </p:nvPr>
        </p:nvSpPr>
        <p:spPr>
          <a:xfrm>
            <a:off x="941924" y="188533"/>
            <a:ext cx="3256279"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rgbClr val="C00000"/>
                </a:solidFill>
              </a:rPr>
              <a:t>Dataset Preparation</a:t>
            </a:r>
            <a:endParaRPr sz="2400" b="1"/>
          </a:p>
        </p:txBody>
      </p:sp>
      <p:sp>
        <p:nvSpPr>
          <p:cNvPr id="838" name="Google Shape;838;p271"/>
          <p:cNvSpPr/>
          <p:nvPr/>
        </p:nvSpPr>
        <p:spPr>
          <a:xfrm>
            <a:off x="315747" y="131293"/>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72"/>
          <p:cNvSpPr txBox="1">
            <a:spLocks noGrp="1"/>
          </p:cNvSpPr>
          <p:nvPr>
            <p:ph type="title"/>
          </p:nvPr>
        </p:nvSpPr>
        <p:spPr>
          <a:xfrm>
            <a:off x="157053" y="808980"/>
            <a:ext cx="8829893" cy="4334520"/>
          </a:xfrm>
          <a:prstGeom prst="rect">
            <a:avLst/>
          </a:prstGeom>
          <a:noFill/>
          <a:ln>
            <a:noFill/>
          </a:ln>
        </p:spPr>
        <p:txBody>
          <a:bodyPr spcFirstLastPara="1" wrap="square" lIns="0" tIns="12700" rIns="0" bIns="0" anchor="t" anchorCtr="0">
            <a:spAutoFit/>
          </a:bodyPr>
          <a:lstStyle/>
          <a:p>
            <a:pPr marL="12700" marR="20955" lvl="0" algn="l" rtl="0">
              <a:lnSpc>
                <a:spcPct val="100000"/>
              </a:lnSpc>
              <a:spcBef>
                <a:spcPts val="100"/>
              </a:spcBef>
              <a:spcAft>
                <a:spcPts val="0"/>
              </a:spcAft>
              <a:buSzPts val="1400"/>
            </a:pPr>
            <a:r>
              <a:rPr lang="en-US" sz="1400" b="1" dirty="0">
                <a:solidFill>
                  <a:schemeClr val="tx1"/>
                </a:solidFill>
                <a:latin typeface="Verdana"/>
                <a:ea typeface="Verdana"/>
                <a:cs typeface="Verdana"/>
                <a:sym typeface="Verdana"/>
              </a:rPr>
              <a:t>1.App :  </a:t>
            </a:r>
            <a:r>
              <a:rPr lang="en-US" sz="1400" b="0" dirty="0">
                <a:solidFill>
                  <a:schemeClr val="tx1"/>
                </a:solidFill>
                <a:latin typeface="Verdana"/>
                <a:ea typeface="Verdana"/>
                <a:cs typeface="Verdana"/>
                <a:sym typeface="Verdana"/>
              </a:rPr>
              <a:t>This column Contains the name of the app for each observation.</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2.Category :</a:t>
            </a:r>
            <a:r>
              <a:rPr lang="en-US" sz="1400" dirty="0">
                <a:solidFill>
                  <a:schemeClr val="tx1"/>
                </a:solidFill>
                <a:latin typeface="Verdana"/>
                <a:ea typeface="Verdana"/>
                <a:cs typeface="Verdana"/>
                <a:sym typeface="Verdana"/>
              </a:rPr>
              <a:t>  This column Contains Category to which the app belongs.</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3.Rating :   </a:t>
            </a:r>
            <a:r>
              <a:rPr lang="en-US" sz="1400" dirty="0">
                <a:solidFill>
                  <a:schemeClr val="tx1"/>
                </a:solidFill>
                <a:latin typeface="Verdana"/>
                <a:ea typeface="Verdana"/>
                <a:cs typeface="Verdana"/>
                <a:sym typeface="Verdana"/>
              </a:rPr>
              <a:t>This column contains the average rating for the app. </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4.Reviews :  </a:t>
            </a:r>
            <a:r>
              <a:rPr lang="en-US" sz="1400" dirty="0">
                <a:solidFill>
                  <a:schemeClr val="tx1"/>
                </a:solidFill>
                <a:latin typeface="Verdana"/>
                <a:ea typeface="Verdana"/>
                <a:cs typeface="Verdana"/>
                <a:sym typeface="Verdana"/>
              </a:rPr>
              <a:t>This column contains the number of reviews that the app has  received on the play store.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5.Size :  </a:t>
            </a:r>
            <a:r>
              <a:rPr lang="en-US" sz="1400" dirty="0">
                <a:solidFill>
                  <a:schemeClr val="tx1"/>
                </a:solidFill>
                <a:latin typeface="Verdana"/>
                <a:ea typeface="Verdana"/>
                <a:cs typeface="Verdana"/>
                <a:sym typeface="Verdana"/>
              </a:rPr>
              <a:t>This column contains the amount of memory the app occupies on the device.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6.Installs :  </a:t>
            </a:r>
            <a:r>
              <a:rPr lang="en-US" sz="1400" dirty="0">
                <a:solidFill>
                  <a:schemeClr val="tx1"/>
                </a:solidFill>
                <a:latin typeface="Verdana"/>
                <a:ea typeface="Verdana"/>
                <a:cs typeface="Verdana"/>
                <a:sym typeface="Verdana"/>
              </a:rPr>
              <a:t>This column contains the number of times that the app has been</a:t>
            </a:r>
            <a:br>
              <a:rPr lang="en-US" sz="1400" dirty="0">
                <a:solidFill>
                  <a:schemeClr val="tx1"/>
                </a:solidFill>
                <a:latin typeface="Verdana"/>
                <a:ea typeface="Verdana"/>
                <a:cs typeface="Verdana"/>
                <a:sym typeface="Verdana"/>
              </a:rPr>
            </a:br>
            <a:r>
              <a:rPr lang="en-US" sz="1400" dirty="0">
                <a:solidFill>
                  <a:schemeClr val="tx1"/>
                </a:solidFill>
                <a:latin typeface="Verdana"/>
                <a:ea typeface="Verdana"/>
                <a:cs typeface="Verdana"/>
                <a:sym typeface="Verdana"/>
              </a:rPr>
              <a:t>downloaded and installed from the play store.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7.Type :  </a:t>
            </a:r>
            <a:r>
              <a:rPr lang="en-US" sz="1400" dirty="0">
                <a:solidFill>
                  <a:schemeClr val="tx1"/>
                </a:solidFill>
                <a:latin typeface="Verdana"/>
                <a:ea typeface="Verdana"/>
                <a:cs typeface="Verdana"/>
                <a:sym typeface="Verdana"/>
              </a:rPr>
              <a:t>This column contains the information whether the app is free or paid.</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8.Price: </a:t>
            </a:r>
            <a:r>
              <a:rPr lang="en-US" sz="1400" dirty="0">
                <a:solidFill>
                  <a:schemeClr val="tx1"/>
                </a:solidFill>
                <a:latin typeface="Verdana"/>
                <a:ea typeface="Verdana"/>
                <a:cs typeface="Verdana"/>
                <a:sym typeface="Verdana"/>
              </a:rPr>
              <a:t>If the app is a paid app, this column contains the data about its price.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9.Content Rating: </a:t>
            </a:r>
            <a:r>
              <a:rPr lang="en-US" sz="1400" dirty="0">
                <a:solidFill>
                  <a:schemeClr val="tx1"/>
                </a:solidFill>
                <a:latin typeface="Verdana"/>
                <a:ea typeface="Verdana"/>
                <a:cs typeface="Verdana"/>
                <a:sym typeface="Verdana"/>
              </a:rPr>
              <a:t>This column contains the maturity rating of the app i.e. the</a:t>
            </a:r>
            <a:br>
              <a:rPr lang="en-US" sz="1400" dirty="0">
                <a:solidFill>
                  <a:schemeClr val="tx1"/>
                </a:solidFill>
                <a:latin typeface="Verdana"/>
                <a:ea typeface="Verdana"/>
                <a:cs typeface="Verdana"/>
                <a:sym typeface="Verdana"/>
              </a:rPr>
            </a:br>
            <a:r>
              <a:rPr lang="en-US" sz="1400" dirty="0">
                <a:solidFill>
                  <a:schemeClr val="tx1"/>
                </a:solidFill>
                <a:latin typeface="Verdana"/>
                <a:ea typeface="Verdana"/>
                <a:cs typeface="Verdana"/>
                <a:sym typeface="Verdana"/>
              </a:rPr>
              <a:t>age group of the audience for which it is suitable.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10.Genres: </a:t>
            </a:r>
            <a:r>
              <a:rPr lang="en-US" sz="1400" dirty="0">
                <a:solidFill>
                  <a:schemeClr val="tx1"/>
                </a:solidFill>
                <a:latin typeface="Verdana"/>
                <a:ea typeface="Verdana"/>
                <a:cs typeface="Verdana"/>
                <a:sym typeface="Verdana"/>
              </a:rPr>
              <a:t>This column contains the data about to which genre the app  belongs. Genres can </a:t>
            </a:r>
            <a:br>
              <a:rPr lang="en-US" sz="1400" dirty="0">
                <a:solidFill>
                  <a:schemeClr val="tx1"/>
                </a:solidFill>
                <a:latin typeface="Verdana"/>
                <a:ea typeface="Verdana"/>
                <a:cs typeface="Verdana"/>
                <a:sym typeface="Verdana"/>
              </a:rPr>
            </a:br>
            <a:r>
              <a:rPr lang="en-US" sz="1400" dirty="0">
                <a:solidFill>
                  <a:schemeClr val="tx1"/>
                </a:solidFill>
                <a:latin typeface="Verdana"/>
                <a:ea typeface="Verdana"/>
                <a:cs typeface="Verdana"/>
                <a:sym typeface="Verdana"/>
              </a:rPr>
              <a:t>be considered as a further division of the group of Category.  </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11.Last Updated: </a:t>
            </a:r>
            <a:r>
              <a:rPr lang="en-US" sz="1400" dirty="0">
                <a:solidFill>
                  <a:schemeClr val="tx1"/>
                </a:solidFill>
                <a:latin typeface="Verdana"/>
                <a:ea typeface="Verdana"/>
                <a:cs typeface="Verdana"/>
                <a:sym typeface="Verdana"/>
              </a:rPr>
              <a:t>Contains the date on which the latest update of the app was  released.</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12.Current Version: </a:t>
            </a:r>
            <a:r>
              <a:rPr lang="en-US" sz="1400" dirty="0">
                <a:solidFill>
                  <a:schemeClr val="tx1"/>
                </a:solidFill>
                <a:latin typeface="Verdana"/>
                <a:ea typeface="Verdana"/>
                <a:cs typeface="Verdana"/>
                <a:sym typeface="Verdana"/>
              </a:rPr>
              <a:t>Contains information on the current version of the app  available on the play store.</a:t>
            </a:r>
            <a:br>
              <a:rPr lang="en-US" sz="1400" dirty="0">
                <a:solidFill>
                  <a:schemeClr val="tx1"/>
                </a:solidFill>
                <a:latin typeface="Verdana"/>
                <a:ea typeface="Verdana"/>
                <a:cs typeface="Verdana"/>
                <a:sym typeface="Verdana"/>
              </a:rPr>
            </a:br>
            <a:r>
              <a:rPr lang="en-US" sz="1400" b="1" dirty="0">
                <a:solidFill>
                  <a:schemeClr val="tx1"/>
                </a:solidFill>
                <a:latin typeface="Verdana"/>
                <a:ea typeface="Verdana"/>
                <a:cs typeface="Verdana"/>
                <a:sym typeface="Verdana"/>
              </a:rPr>
              <a:t>13.Android Version: </a:t>
            </a:r>
            <a:r>
              <a:rPr lang="en-US" sz="1400" dirty="0">
                <a:solidFill>
                  <a:schemeClr val="tx1"/>
                </a:solidFill>
                <a:latin typeface="Verdana"/>
                <a:ea typeface="Verdana"/>
                <a:cs typeface="Verdana"/>
                <a:sym typeface="Verdana"/>
              </a:rPr>
              <a:t>Contains information about the android versions on which  the app is supported.</a:t>
            </a:r>
            <a:br>
              <a:rPr lang="en-US" sz="1400" dirty="0">
                <a:solidFill>
                  <a:schemeClr val="tx1"/>
                </a:solidFill>
                <a:latin typeface="Verdana"/>
                <a:ea typeface="Verdana"/>
                <a:cs typeface="Verdana"/>
                <a:sym typeface="Verdana"/>
              </a:rPr>
            </a:br>
            <a:endParaRPr sz="1400" dirty="0">
              <a:solidFill>
                <a:schemeClr val="tx1"/>
              </a:solidFill>
              <a:latin typeface="Verdana"/>
              <a:ea typeface="Verdana"/>
              <a:cs typeface="Verdana"/>
              <a:sym typeface="Verdana"/>
            </a:endParaRPr>
          </a:p>
        </p:txBody>
      </p:sp>
      <p:sp>
        <p:nvSpPr>
          <p:cNvPr id="844" name="Google Shape;844;p272"/>
          <p:cNvSpPr txBox="1"/>
          <p:nvPr/>
        </p:nvSpPr>
        <p:spPr>
          <a:xfrm>
            <a:off x="967357" y="225138"/>
            <a:ext cx="620905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none" strike="noStrike" cap="none" dirty="0">
                <a:solidFill>
                  <a:srgbClr val="C00000"/>
                </a:solidFill>
                <a:latin typeface="Arial"/>
                <a:ea typeface="Arial"/>
                <a:cs typeface="Arial"/>
                <a:sym typeface="Arial"/>
              </a:rPr>
              <a:t>Attributes in Google Play store Data</a:t>
            </a:r>
            <a:endParaRPr sz="2400" b="1" i="0" u="none" strike="noStrike" cap="none" dirty="0">
              <a:solidFill>
                <a:srgbClr val="000000"/>
              </a:solidFill>
              <a:latin typeface="Verdana"/>
              <a:ea typeface="Verdana"/>
              <a:cs typeface="Verdana"/>
              <a:sym typeface="Verdana"/>
            </a:endParaRPr>
          </a:p>
        </p:txBody>
      </p:sp>
      <p:sp>
        <p:nvSpPr>
          <p:cNvPr id="845" name="Google Shape;845;p272"/>
          <p:cNvSpPr/>
          <p:nvPr/>
        </p:nvSpPr>
        <p:spPr>
          <a:xfrm>
            <a:off x="157053" y="140360"/>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273"/>
          <p:cNvSpPr txBox="1">
            <a:spLocks noGrp="1"/>
          </p:cNvSpPr>
          <p:nvPr>
            <p:ph type="title"/>
          </p:nvPr>
        </p:nvSpPr>
        <p:spPr>
          <a:xfrm>
            <a:off x="809359" y="238403"/>
            <a:ext cx="4111648" cy="3949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chemeClr val="dk1"/>
                </a:solidFill>
              </a:rPr>
              <a:t>Attributes in User reviews</a:t>
            </a:r>
            <a:endParaRPr/>
          </a:p>
        </p:txBody>
      </p:sp>
      <p:sp>
        <p:nvSpPr>
          <p:cNvPr id="851" name="Google Shape;851;p273"/>
          <p:cNvSpPr txBox="1"/>
          <p:nvPr/>
        </p:nvSpPr>
        <p:spPr>
          <a:xfrm>
            <a:off x="195445" y="814406"/>
            <a:ext cx="5265555" cy="2136627"/>
          </a:xfrm>
          <a:prstGeom prst="rect">
            <a:avLst/>
          </a:prstGeom>
          <a:noFill/>
          <a:ln w="12700" cap="flat" cmpd="sng">
            <a:solidFill>
              <a:srgbClr val="CC0000"/>
            </a:solidFill>
            <a:prstDash val="solid"/>
            <a:round/>
            <a:headEnd type="none" w="sm" len="sm"/>
            <a:tailEnd type="none" w="sm" len="sm"/>
          </a:ln>
        </p:spPr>
        <p:txBody>
          <a:bodyPr spcFirstLastPara="1" wrap="square" lIns="0" tIns="1900" rIns="0" bIns="0" anchor="t" anchorCtr="0">
            <a:spAutoFit/>
          </a:bodyPr>
          <a:lstStyle/>
          <a:p>
            <a:pPr marL="0" marR="0" lvl="0" indent="0" algn="l" rtl="0">
              <a:lnSpc>
                <a:spcPct val="100000"/>
              </a:lnSpc>
              <a:spcBef>
                <a:spcPts val="0"/>
              </a:spcBef>
              <a:spcAft>
                <a:spcPts val="0"/>
              </a:spcAft>
              <a:buNone/>
            </a:pPr>
            <a:endParaRPr sz="2250" b="0" i="0" u="none" strike="noStrike" cap="none" dirty="0">
              <a:solidFill>
                <a:srgbClr val="000000"/>
              </a:solidFill>
              <a:latin typeface="Times New Roman"/>
              <a:ea typeface="Times New Roman"/>
              <a:cs typeface="Times New Roman"/>
              <a:sym typeface="Times New Roman"/>
            </a:endParaRPr>
          </a:p>
          <a:p>
            <a:pPr marL="432434" marR="0" lvl="0" indent="-227329" algn="l" rtl="0">
              <a:lnSpc>
                <a:spcPct val="100000"/>
              </a:lnSpc>
              <a:spcBef>
                <a:spcPts val="0"/>
              </a:spcBef>
              <a:spcAft>
                <a:spcPts val="0"/>
              </a:spcAft>
              <a:buClr>
                <a:srgbClr val="000000"/>
              </a:buClr>
              <a:buSzPts val="1600"/>
              <a:buFont typeface="Arial"/>
              <a:buAutoNum type="arabicPeriod"/>
            </a:pPr>
            <a:r>
              <a:rPr lang="en-US" sz="1600" b="1" i="0" u="none" strike="noStrike" cap="none" dirty="0">
                <a:solidFill>
                  <a:srgbClr val="124F5C"/>
                </a:solidFill>
                <a:latin typeface="Arial"/>
                <a:ea typeface="Arial"/>
                <a:cs typeface="Arial"/>
                <a:sym typeface="Arial"/>
              </a:rPr>
              <a:t>App- </a:t>
            </a:r>
            <a:r>
              <a:rPr lang="en-US" sz="1600" b="0" i="0" u="none" strike="noStrike" cap="none" dirty="0">
                <a:solidFill>
                  <a:srgbClr val="124F5C"/>
                </a:solidFill>
                <a:latin typeface="Arial"/>
                <a:ea typeface="Arial"/>
                <a:cs typeface="Arial"/>
                <a:sym typeface="Arial"/>
              </a:rPr>
              <a:t>Application name</a:t>
            </a:r>
            <a:endParaRPr sz="1600" b="0" i="0" u="none" strike="noStrike" cap="none" dirty="0">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dirty="0">
                <a:solidFill>
                  <a:srgbClr val="124F5C"/>
                </a:solidFill>
                <a:latin typeface="Arial"/>
                <a:ea typeface="Arial"/>
                <a:cs typeface="Arial"/>
                <a:sym typeface="Arial"/>
              </a:rPr>
              <a:t>Translated Review- </a:t>
            </a:r>
            <a:r>
              <a:rPr lang="en-US" sz="1600" b="0" i="0" u="none" strike="noStrike" cap="none" dirty="0">
                <a:solidFill>
                  <a:srgbClr val="124F5C"/>
                </a:solidFill>
                <a:latin typeface="Arial"/>
                <a:ea typeface="Arial"/>
                <a:cs typeface="Arial"/>
                <a:sym typeface="Arial"/>
              </a:rPr>
              <a:t>User review</a:t>
            </a:r>
            <a:endParaRPr sz="1600" b="0" i="0" u="none" strike="noStrike" cap="none" dirty="0">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dirty="0">
                <a:solidFill>
                  <a:srgbClr val="124F5C"/>
                </a:solidFill>
                <a:latin typeface="Arial"/>
                <a:ea typeface="Arial"/>
                <a:cs typeface="Arial"/>
                <a:sym typeface="Arial"/>
              </a:rPr>
              <a:t>Sentiment- </a:t>
            </a:r>
            <a:r>
              <a:rPr lang="en-US" sz="1600" b="0" i="0" u="none" strike="noStrike" cap="none" dirty="0">
                <a:solidFill>
                  <a:srgbClr val="124F5C"/>
                </a:solidFill>
                <a:latin typeface="Arial"/>
                <a:ea typeface="Arial"/>
                <a:cs typeface="Arial"/>
                <a:sym typeface="Arial"/>
              </a:rPr>
              <a:t>Positive/Negative/Neutral</a:t>
            </a:r>
            <a:endParaRPr sz="1600" b="0" i="0" u="none" strike="noStrike" cap="none" dirty="0">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dirty="0">
                <a:solidFill>
                  <a:srgbClr val="124F5C"/>
                </a:solidFill>
                <a:latin typeface="Arial"/>
                <a:ea typeface="Arial"/>
                <a:cs typeface="Arial"/>
                <a:sym typeface="Arial"/>
              </a:rPr>
              <a:t>Sentiment Polarity- </a:t>
            </a:r>
            <a:r>
              <a:rPr lang="en-US" sz="1600" b="0" i="0" u="none" strike="noStrike" cap="none" dirty="0">
                <a:solidFill>
                  <a:srgbClr val="124F5C"/>
                </a:solidFill>
                <a:latin typeface="Arial"/>
                <a:ea typeface="Arial"/>
                <a:cs typeface="Arial"/>
                <a:sym typeface="Arial"/>
              </a:rPr>
              <a:t>Sentiment polarity score</a:t>
            </a:r>
            <a:endParaRPr sz="1600" b="0" i="0" u="none" strike="noStrike" cap="none" dirty="0">
              <a:solidFill>
                <a:srgbClr val="000000"/>
              </a:solidFill>
              <a:latin typeface="Arial"/>
              <a:ea typeface="Arial"/>
              <a:cs typeface="Arial"/>
              <a:sym typeface="Arial"/>
            </a:endParaRPr>
          </a:p>
          <a:p>
            <a:pPr marL="432434" marR="0" lvl="0" indent="-227329" algn="l" rtl="0">
              <a:lnSpc>
                <a:spcPct val="100000"/>
              </a:lnSpc>
              <a:spcBef>
                <a:spcPts val="965"/>
              </a:spcBef>
              <a:spcAft>
                <a:spcPts val="0"/>
              </a:spcAft>
              <a:buClr>
                <a:srgbClr val="000000"/>
              </a:buClr>
              <a:buSzPts val="1600"/>
              <a:buFont typeface="Arial"/>
              <a:buAutoNum type="arabicPeriod"/>
            </a:pPr>
            <a:r>
              <a:rPr lang="en-US" sz="1600" b="1" i="0" u="none" strike="noStrike" cap="none" dirty="0">
                <a:solidFill>
                  <a:srgbClr val="124F5C"/>
                </a:solidFill>
                <a:latin typeface="Arial"/>
                <a:ea typeface="Arial"/>
                <a:cs typeface="Arial"/>
                <a:sym typeface="Arial"/>
              </a:rPr>
              <a:t>Sentiment Subjectivity- </a:t>
            </a:r>
            <a:r>
              <a:rPr lang="en-US" sz="1600" b="0" i="0" u="none" strike="noStrike" cap="none" dirty="0">
                <a:solidFill>
                  <a:srgbClr val="124F5C"/>
                </a:solidFill>
                <a:latin typeface="Arial"/>
                <a:ea typeface="Arial"/>
                <a:cs typeface="Arial"/>
                <a:sym typeface="Arial"/>
              </a:rPr>
              <a:t>Sentiment subjectivity score</a:t>
            </a:r>
            <a:endParaRPr sz="1600" b="0" i="0" u="none" strike="noStrike" cap="none" dirty="0">
              <a:solidFill>
                <a:srgbClr val="000000"/>
              </a:solidFill>
              <a:latin typeface="Arial"/>
              <a:ea typeface="Arial"/>
              <a:cs typeface="Arial"/>
              <a:sym typeface="Arial"/>
            </a:endParaRPr>
          </a:p>
        </p:txBody>
      </p:sp>
      <p:pic>
        <p:nvPicPr>
          <p:cNvPr id="852" name="Google Shape;852;p273" descr="7 Best Shopify Product Review Apps to Boost Online Business"/>
          <p:cNvPicPr preferRelativeResize="0"/>
          <p:nvPr/>
        </p:nvPicPr>
        <p:blipFill rotWithShape="1">
          <a:blip r:embed="rId3">
            <a:alphaModFix/>
          </a:blip>
          <a:srcRect/>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dist="23000" dir="5400000" rotWithShape="0">
              <a:srgbClr val="000000">
                <a:alpha val="34901"/>
              </a:srgbClr>
            </a:outerShdw>
          </a:effectLst>
        </p:spPr>
      </p:pic>
      <p:sp>
        <p:nvSpPr>
          <p:cNvPr id="853" name="Google Shape;853;p273"/>
          <p:cNvSpPr/>
          <p:nvPr/>
        </p:nvSpPr>
        <p:spPr>
          <a:xfrm>
            <a:off x="198379" y="18275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74"/>
          <p:cNvSpPr txBox="1">
            <a:spLocks noGrp="1"/>
          </p:cNvSpPr>
          <p:nvPr>
            <p:ph type="title"/>
          </p:nvPr>
        </p:nvSpPr>
        <p:spPr>
          <a:xfrm>
            <a:off x="1438147" y="437134"/>
            <a:ext cx="528106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dirty="0">
                <a:solidFill>
                  <a:schemeClr val="dk1"/>
                </a:solidFill>
                <a:latin typeface="Old Standard TT"/>
                <a:ea typeface="Old Standard TT"/>
                <a:cs typeface="Old Standard TT"/>
                <a:sym typeface="Old Standard TT"/>
              </a:rPr>
              <a:t>OVERVIEW OF ANALYSIS</a:t>
            </a:r>
            <a:endParaRPr dirty="0"/>
          </a:p>
        </p:txBody>
      </p:sp>
      <p:grpSp>
        <p:nvGrpSpPr>
          <p:cNvPr id="859" name="Google Shape;859;p274"/>
          <p:cNvGrpSpPr/>
          <p:nvPr/>
        </p:nvGrpSpPr>
        <p:grpSpPr>
          <a:xfrm>
            <a:off x="478536" y="263652"/>
            <a:ext cx="809244" cy="809244"/>
            <a:chOff x="478536" y="263652"/>
            <a:chExt cx="809244" cy="809244"/>
          </a:xfrm>
        </p:grpSpPr>
        <p:sp>
          <p:nvSpPr>
            <p:cNvPr id="860" name="Google Shape;860;p274"/>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274"/>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62" name="Google Shape;862;p274"/>
          <p:cNvSpPr/>
          <p:nvPr/>
        </p:nvSpPr>
        <p:spPr>
          <a:xfrm>
            <a:off x="5632703" y="1190244"/>
            <a:ext cx="3305810" cy="669290"/>
          </a:xfrm>
          <a:custGeom>
            <a:avLst/>
            <a:gdLst/>
            <a:ahLst/>
            <a:cxnLst/>
            <a:rect l="l" t="t" r="r" b="b"/>
            <a:pathLst>
              <a:path w="3305809" h="669289" extrusionOk="0">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274"/>
          <p:cNvSpPr txBox="1"/>
          <p:nvPr/>
        </p:nvSpPr>
        <p:spPr>
          <a:xfrm>
            <a:off x="6277102" y="1368374"/>
            <a:ext cx="201676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Predictive Modeling</a:t>
            </a:r>
            <a:endParaRPr sz="1800" b="0" i="0" u="none" strike="noStrike" cap="none">
              <a:solidFill>
                <a:srgbClr val="000000"/>
              </a:solidFill>
              <a:latin typeface="Arial"/>
              <a:ea typeface="Arial"/>
              <a:cs typeface="Arial"/>
              <a:sym typeface="Arial"/>
            </a:endParaRPr>
          </a:p>
        </p:txBody>
      </p:sp>
      <p:sp>
        <p:nvSpPr>
          <p:cNvPr id="864" name="Google Shape;864;p274"/>
          <p:cNvSpPr txBox="1"/>
          <p:nvPr/>
        </p:nvSpPr>
        <p:spPr>
          <a:xfrm>
            <a:off x="6308597" y="2720086"/>
            <a:ext cx="1905000" cy="1603375"/>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Formulate a  statistical model to  forecast an  outcome using  relevant predictors</a:t>
            </a:r>
            <a:endParaRPr sz="1800" b="0" i="0" u="none" strike="noStrike" cap="none">
              <a:solidFill>
                <a:srgbClr val="000000"/>
              </a:solidFill>
              <a:latin typeface="Arial"/>
              <a:ea typeface="Arial"/>
              <a:cs typeface="Arial"/>
              <a:sym typeface="Arial"/>
            </a:endParaRPr>
          </a:p>
        </p:txBody>
      </p:sp>
      <p:sp>
        <p:nvSpPr>
          <p:cNvPr id="865" name="Google Shape;865;p274"/>
          <p:cNvSpPr/>
          <p:nvPr/>
        </p:nvSpPr>
        <p:spPr>
          <a:xfrm>
            <a:off x="0" y="1190244"/>
            <a:ext cx="3546475" cy="669290"/>
          </a:xfrm>
          <a:custGeom>
            <a:avLst/>
            <a:gdLst/>
            <a:ahLst/>
            <a:cxnLst/>
            <a:rect l="l" t="t" r="r" b="b"/>
            <a:pathLst>
              <a:path w="3546475" h="669289" extrusionOk="0">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274"/>
          <p:cNvSpPr txBox="1"/>
          <p:nvPr/>
        </p:nvSpPr>
        <p:spPr>
          <a:xfrm>
            <a:off x="955649" y="1368933"/>
            <a:ext cx="14700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Data Cleaning</a:t>
            </a:r>
            <a:endParaRPr sz="1800" b="0" i="0" u="none" strike="noStrike" cap="none">
              <a:solidFill>
                <a:srgbClr val="000000"/>
              </a:solidFill>
              <a:latin typeface="Arial"/>
              <a:ea typeface="Arial"/>
              <a:cs typeface="Arial"/>
              <a:sym typeface="Arial"/>
            </a:endParaRPr>
          </a:p>
        </p:txBody>
      </p:sp>
      <p:sp>
        <p:nvSpPr>
          <p:cNvPr id="867" name="Google Shape;867;p274"/>
          <p:cNvSpPr txBox="1"/>
          <p:nvPr/>
        </p:nvSpPr>
        <p:spPr>
          <a:xfrm>
            <a:off x="734059" y="2685750"/>
            <a:ext cx="2065655" cy="1288415"/>
          </a:xfrm>
          <a:prstGeom prst="rect">
            <a:avLst/>
          </a:prstGeom>
          <a:noFill/>
          <a:ln>
            <a:noFill/>
          </a:ln>
        </p:spPr>
        <p:txBody>
          <a:bodyPr spcFirstLastPara="1" wrap="square" lIns="0" tIns="13325"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Understand the  structure of the  dataset and clean  data before analysis</a:t>
            </a:r>
            <a:endParaRPr sz="1800" b="0" i="0" u="none" strike="noStrike" cap="none">
              <a:solidFill>
                <a:srgbClr val="000000"/>
              </a:solidFill>
              <a:latin typeface="Arial"/>
              <a:ea typeface="Arial"/>
              <a:cs typeface="Arial"/>
              <a:sym typeface="Arial"/>
            </a:endParaRPr>
          </a:p>
        </p:txBody>
      </p:sp>
      <p:sp>
        <p:nvSpPr>
          <p:cNvPr id="868" name="Google Shape;868;p274"/>
          <p:cNvSpPr/>
          <p:nvPr/>
        </p:nvSpPr>
        <p:spPr>
          <a:xfrm>
            <a:off x="2944367" y="1190244"/>
            <a:ext cx="3305810" cy="669290"/>
          </a:xfrm>
          <a:custGeom>
            <a:avLst/>
            <a:gdLst/>
            <a:ahLst/>
            <a:cxnLst/>
            <a:rect l="l" t="t" r="r" b="b"/>
            <a:pathLst>
              <a:path w="3305810" h="669289" extrusionOk="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274"/>
          <p:cNvSpPr txBox="1"/>
          <p:nvPr/>
        </p:nvSpPr>
        <p:spPr>
          <a:xfrm>
            <a:off x="3742690" y="1368374"/>
            <a:ext cx="1710689"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Data Exploration</a:t>
            </a:r>
            <a:endParaRPr sz="1800" b="0" i="0" u="none" strike="noStrike" cap="none">
              <a:solidFill>
                <a:srgbClr val="000000"/>
              </a:solidFill>
              <a:latin typeface="Arial"/>
              <a:ea typeface="Arial"/>
              <a:cs typeface="Arial"/>
              <a:sym typeface="Arial"/>
            </a:endParaRPr>
          </a:p>
        </p:txBody>
      </p:sp>
      <p:sp>
        <p:nvSpPr>
          <p:cNvPr id="870" name="Google Shape;870;p274"/>
          <p:cNvSpPr txBox="1"/>
          <p:nvPr/>
        </p:nvSpPr>
        <p:spPr>
          <a:xfrm>
            <a:off x="3626358" y="2659231"/>
            <a:ext cx="1993900" cy="1918970"/>
          </a:xfrm>
          <a:prstGeom prst="rect">
            <a:avLst/>
          </a:prstGeom>
          <a:noFill/>
          <a:ln>
            <a:noFill/>
          </a:ln>
        </p:spPr>
        <p:txBody>
          <a:bodyPr spcFirstLastPara="1" wrap="square" lIns="0" tIns="1205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Uncover initial  patterns,  characteristics, and  points of interest  using visual  exploration</a:t>
            </a:r>
            <a:endParaRPr sz="1800" b="0" i="0" u="none" strike="noStrike" cap="none">
              <a:solidFill>
                <a:srgbClr val="000000"/>
              </a:solidFill>
              <a:latin typeface="Arial"/>
              <a:ea typeface="Arial"/>
              <a:cs typeface="Arial"/>
              <a:sym typeface="Arial"/>
            </a:endParaRPr>
          </a:p>
        </p:txBody>
      </p:sp>
      <p:sp>
        <p:nvSpPr>
          <p:cNvPr id="871" name="Google Shape;871;p274"/>
          <p:cNvSpPr/>
          <p:nvPr/>
        </p:nvSpPr>
        <p:spPr>
          <a:xfrm>
            <a:off x="4454652" y="1927860"/>
            <a:ext cx="617220" cy="6156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274"/>
          <p:cNvSpPr/>
          <p:nvPr/>
        </p:nvSpPr>
        <p:spPr>
          <a:xfrm>
            <a:off x="7083552" y="1941576"/>
            <a:ext cx="527303" cy="5257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274"/>
          <p:cNvSpPr/>
          <p:nvPr/>
        </p:nvSpPr>
        <p:spPr>
          <a:xfrm>
            <a:off x="1232916" y="1941576"/>
            <a:ext cx="617220" cy="61569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TotalTime>
  <Words>1928</Words>
  <Application>Microsoft Office PowerPoint</Application>
  <PresentationFormat>On-screen Show (16:9)</PresentationFormat>
  <Paragraphs>166</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Verdana</vt:lpstr>
      <vt:lpstr>Noto Sans Symbols</vt:lpstr>
      <vt:lpstr>Courier New</vt:lpstr>
      <vt:lpstr>Calibri</vt:lpstr>
      <vt:lpstr>Montserrat</vt:lpstr>
      <vt:lpstr>Wingdings</vt:lpstr>
      <vt:lpstr>Trebuchet MS</vt:lpstr>
      <vt:lpstr>Wingdings 3</vt:lpstr>
      <vt:lpstr>Arial</vt:lpstr>
      <vt:lpstr>Old Standard TT</vt:lpstr>
      <vt:lpstr>Roboto</vt:lpstr>
      <vt:lpstr>Times New Roman</vt:lpstr>
      <vt:lpstr>Facet</vt:lpstr>
      <vt:lpstr>PowerPoint Presentation</vt:lpstr>
      <vt:lpstr>WHY ANALYZE THE GOOGLE PLAY   STORE?</vt:lpstr>
      <vt:lpstr>PowerPoint Presentation</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Agniv Paul</cp:lastModifiedBy>
  <cp:revision>5</cp:revision>
  <dcterms:created xsi:type="dcterms:W3CDTF">2022-03-16T09:49:32Z</dcterms:created>
  <dcterms:modified xsi:type="dcterms:W3CDTF">2023-07-07T16:03:59Z</dcterms:modified>
</cp:coreProperties>
</file>